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6" r:id="rId18"/>
    <p:sldId id="278" r:id="rId19"/>
    <p:sldId id="279" r:id="rId20"/>
    <p:sldId id="280" r:id="rId21"/>
    <p:sldId id="281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2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0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5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4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4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0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9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1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9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2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FF8AD-4E75-4948-9B7B-FD8E421090C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FAD84-8145-4095-802E-85126ED8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7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7180"/>
          </a:xfrm>
        </p:spPr>
        <p:txBody>
          <a:bodyPr>
            <a:normAutofit/>
          </a:bodyPr>
          <a:lstStyle/>
          <a:p>
            <a:r>
              <a:rPr lang="fa-IR" sz="4400" dirty="0">
                <a:cs typeface="B Titr" panose="00000700000000000000" pitchFamily="2" charset="-78"/>
              </a:rPr>
              <a:t>هوش مصنوعی در خدمات مرجع کتابخانه ها </a:t>
            </a:r>
            <a:endParaRPr lang="en-US" sz="44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4000" dirty="0">
                <a:latin typeface="+mj-lt"/>
                <a:ea typeface="+mj-ea"/>
                <a:cs typeface="B Titr" panose="00000700000000000000" pitchFamily="2" charset="-78"/>
              </a:rPr>
              <a:t>ابزارها، چالش ها و فرصت ها</a:t>
            </a:r>
            <a:endParaRPr lang="en-US" sz="4000" dirty="0">
              <a:latin typeface="+mj-lt"/>
              <a:ea typeface="+mj-ea"/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83105" y="5715000"/>
            <a:ext cx="3988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B Titr" panose="00000700000000000000" pitchFamily="2" charset="-78"/>
              </a:rPr>
              <a:t>مدرس:  دکتر وحید فاتحی</a:t>
            </a:r>
            <a:endParaRPr lang="en-US" sz="3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5033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6200" y="-134327"/>
            <a:ext cx="11974285" cy="698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a-IR" altLang="en-US" sz="18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پردازش خودکار سؤالات و طبقه‌بندی موضوعی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NLP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می‌تواند سؤالات ورودی را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دسته‌بندی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کند (مثلاً سوال پژوهشی، سوال مرجعی ساده، درخواست سفارش کتاب) و آنها را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به بخش یا همکار مناسب ارجاع دهد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a-IR" altLang="en-US" sz="18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ar-SA" alt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ترجمه ماشینی و خدمات چندزبانه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ترجمه‌های ماشینی پیشرفته امکان ارائه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خدمات به کاربران غیر فارسی</a:t>
            </a: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‌زبان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را آسان‌تر کرده‌اند. اما همیشه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نیاز به بازبینی انسانی برای متون تخصصی و رسمی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وجود دارد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  <a:p>
            <a:pPr algn="r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a-IR" altLang="en-US" sz="18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ar-SA" alt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استخراج خودکار داده از منابع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برای مثال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استخراج متادیتا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فهرست مولفان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تاریخ نشر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چکیده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(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یا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حتی اطلاعات ساختاری از پایان‌نامه‌ها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مقالات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به صورت خودکار می‌تواند کارهای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اداری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فهرست‌نویسی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را تسریع کند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  <a:p>
            <a:pPr algn="r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a-IR" altLang="en-US" sz="18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ar-SA" alt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سیستم‌های پرسش و پاسخ بر پایه دانش</a:t>
            </a:r>
            <a:r>
              <a:rPr lang="en-US" alt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(Knowledge-based QA)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ایجاد یک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پایگاه دانش سازمان‌یافته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(Knowledge Base)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که بر اساس آن پاسخ‌های دقیق و ارجاع‌دار تولید شود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؛ این سیستم‌ها برای مسائل تکراری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پاسخ‌هایی که نیاز به استناد دارند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مناسبند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401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6943"/>
            <a:ext cx="10515600" cy="560002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 </a:t>
            </a:r>
            <a:r>
              <a:rPr lang="fa-IR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خلاصه‌سازی خودکار متون</a:t>
            </a:r>
            <a:br>
              <a:rPr lang="fa-IR" dirty="0"/>
            </a:b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ابزارهای خلاصه‌ساز می‌توانند متن‌های بلند (مقاله‌ها، گزارش‌ها) را به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خلاصه‌ای کاربردی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تبدیل کنند تا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کاربر در زمان کوتاه‌تری تصمیم بگیرد که آیا مایل به خواندن کامل متن هست یا خیر.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2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20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سنجش کیفیت خدمات با داده‌کاوی</a:t>
            </a:r>
            <a:br>
              <a:rPr lang="fa-IR" dirty="0"/>
            </a:b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استفاده اطلاعات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نرخ پاسخگویی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میزان رضایت کاربران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الگوهای مراجعه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می‌توانند با </a:t>
            </a:r>
            <a:r>
              <a:rPr lang="fa-IR" sz="1900" u="sng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ابزارهای تحلیل داده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ارزیابی شوند و بهبودهای هدفمند در خدمات ایجاد کنند.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a-IR" sz="1900" dirty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برای هر یک از موارد فوق، مهم است که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قبل از پیاده‌سازی 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pilot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 اجرا شود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معیارهای ارزیابی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تعریف شود و </a:t>
            </a:r>
            <a:r>
              <a:rPr lang="fa-IR" sz="1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کاربران واقعی </a:t>
            </a:r>
            <a:r>
              <a:rPr lang="fa-IR" sz="1900" dirty="0">
                <a:latin typeface="Arial" panose="020B0604020202020204" pitchFamily="34" charset="0"/>
                <a:cs typeface="B Titr" panose="00000700000000000000" pitchFamily="2" charset="-78"/>
              </a:rPr>
              <a:t>در فرایند آزمون دخیل باشند.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65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0"/>
            <a:ext cx="10853057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بخش چهارم — ابزارهای عملی و پیشنهادات برای پیاده‌سازی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72144" y="834045"/>
            <a:ext cx="11538856" cy="663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توجه کنید این فهرست 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پیشنهادی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است و انتخاب نهایی بستگی به 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نیاز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و 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بودجه</a:t>
            </a:r>
            <a:r>
              <a:rPr kumimoji="0" lang="ar-SA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شما دارد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a-IR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ابزارهای عمومی و مدل‌های زبانی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مدل‌های زبانی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مثل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ChatGPT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نمونه‌های مشابه</a:t>
            </a: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(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برای تولید متن، پاسخ‌دهی گفتگو، ساخت خلاصه و تولید پیش‌نویس پاسخ‌ها کاربرد دارند.</a:t>
            </a: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نکته عملی: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برای پرسش‌های مرجع، از قالب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(prompt)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مشخص استفاده کنید؛ مثال یک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prompt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خوب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B Titr" panose="00000700000000000000" pitchFamily="2" charset="-78"/>
              </a:rPr>
              <a:t>«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B Titr" panose="00000700000000000000" pitchFamily="2" charset="-78"/>
              </a:rPr>
              <a:t>شما یک کتابدار مرجع هستید. پاسخ مختصر (</a:t>
            </a:r>
            <a:r>
              <a:rPr kumimoji="0" lang="fa-IR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B Titr" panose="00000700000000000000" pitchFamily="2" charset="-78"/>
              </a:rPr>
              <a:t>۲-۳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B Titr" panose="00000700000000000000" pitchFamily="2" charset="-78"/>
              </a:rPr>
              <a:t> جمله) به پرسش زیر بده و سه منبع معتبر برای مطالعه بیشتر با ذکر مرجع پیشنهاد کن: [متن پرسش]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B Titr" panose="00000700000000000000" pitchFamily="2" charset="-78"/>
              </a:rPr>
              <a:t>»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cs typeface="B Titr" panose="00000700000000000000" pitchFamily="2" charset="-78"/>
              </a:rPr>
            </a:br>
            <a:r>
              <a:rPr kumimoji="0" lang="ar-SA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این نوع قالب به تولید پاسخ ساختاریافته و قابل ارجاع کمک می‌کند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a-IR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ابزارهای ترجمه و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NLP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DeepL، Google Translate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(برای ترجمه سریع)؛ </a:t>
            </a:r>
            <a:endParaRPr kumimoji="0" lang="fa-I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0" indent="0" algn="r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ابزارهایی مثل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spaCy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یا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NLTK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برای پردازش متن در صورت داشتن تیم فنی.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            </a:t>
            </a:r>
            <a:r>
              <a:rPr lang="en-US" altLang="en-US" sz="1800" b="1" u="sng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spaCy</a:t>
            </a:r>
            <a:r>
              <a:rPr lang="en-US" altLang="en-US" sz="1800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altLang="en-US" sz="1800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می‌تواند کتابخانه‌ها را در حرکت به سمت کتابخانه هوشمند و دیجیتال یاری دهد، به‌ویژه در چت‌بات‌های مرجع، تحلیل متون علمی، و ارتقای کیفیت جستجو و بازیابی اطلاعات.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468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489857"/>
            <a:ext cx="11027228" cy="5687106"/>
          </a:xfrm>
        </p:spPr>
        <p:txBody>
          <a:bodyPr>
            <a:normAutofit fontScale="47500" lnSpcReduction="20000"/>
          </a:bodyPr>
          <a:lstStyle/>
          <a:p>
            <a:pPr algn="r" rtl="1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fa-IR" sz="2900" b="1" dirty="0"/>
              <a:t> </a:t>
            </a:r>
            <a:r>
              <a:rPr lang="fa-IR" sz="34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پلتفرم‌های مخصوص کتابخانه </a:t>
            </a:r>
          </a:p>
          <a:p>
            <a:pPr marL="0" indent="0" algn="r" rtl="1">
              <a:lnSpc>
                <a:spcPct val="220000"/>
              </a:lnSpc>
              <a:buNone/>
            </a:pP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سرویس‌های سازمانی که کتابخانه‌ها فراهم می‌کنند : مثل برخی امکانات </a:t>
            </a:r>
            <a:r>
              <a:rPr lang="en-US" sz="2900" b="1" dirty="0">
                <a:latin typeface="Arial" panose="020B0604020202020204" pitchFamily="34" charset="0"/>
                <a:cs typeface="B Titr" panose="00000700000000000000" pitchFamily="2" charset="-78"/>
              </a:rPr>
              <a:t>EBSCO</a:t>
            </a: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  یا  </a:t>
            </a:r>
            <a:r>
              <a:rPr lang="en-US" sz="2900" b="1" dirty="0">
                <a:latin typeface="Arial" panose="020B0604020202020204" pitchFamily="34" charset="0"/>
                <a:cs typeface="B Titr" panose="00000700000000000000" pitchFamily="2" charset="-78"/>
              </a:rPr>
              <a:t>OCLC</a:t>
            </a: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 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معمولاً ماژول‌هایی برای جستجوی پیشرفته و فهرست‌بندی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دارند. هنگام انتخاب، به مواردی مانند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پشتیبانی از </a:t>
            </a:r>
            <a:r>
              <a:rPr lang="en-US" sz="2900" b="1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API</a:t>
            </a: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قابلیت یکپارچه‌سازی </a:t>
            </a:r>
            <a:r>
              <a:rPr lang="fa-IR" sz="2900" u="sng" dirty="0">
                <a:latin typeface="Arial" panose="020B0604020202020204" pitchFamily="34" charset="0"/>
                <a:cs typeface="B Titr" panose="00000700000000000000" pitchFamily="2" charset="-78"/>
              </a:rPr>
              <a:t>با سامانه‌های موجود توجه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کنید.</a:t>
            </a:r>
          </a:p>
          <a:p>
            <a:pPr algn="r" rtl="1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fa-IR" sz="2900" b="1" dirty="0"/>
              <a:t> </a:t>
            </a:r>
            <a:r>
              <a:rPr lang="fa-IR" sz="34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ابزارهای تحلیل داده و مصورسازی</a:t>
            </a:r>
          </a:p>
          <a:p>
            <a:pPr algn="r" rtl="1">
              <a:lnSpc>
                <a:spcPct val="220000"/>
              </a:lnSpc>
            </a:pP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Power BI، Tableau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برای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ساخت داشبوردهای مدیریتی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که نشان‌دهنده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تعامل کاربران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روندهای مراجعه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lang="fa-IR" sz="29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اثربخشی خدمات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هستند.</a:t>
            </a:r>
          </a:p>
          <a:p>
            <a:pPr marL="0" indent="0" algn="r" rtl="1">
              <a:lnSpc>
                <a:spcPct val="220000"/>
              </a:lnSpc>
              <a:buNone/>
            </a:pP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(برای نمایش تعداد مقالات، روند انتشار، پراکندگی موضوعی و سایر شاخص‌ها).</a:t>
            </a:r>
            <a:b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29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نکته عملی: یک داشبورد ساده برای «تعداد درخواست‌ها، میانگین زمان پاسخ، نرخ حل مشکل» بسازید و ماهیانه بازبینی کنید.</a:t>
            </a:r>
          </a:p>
          <a:p>
            <a:pPr algn="r" rtl="1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 </a:t>
            </a:r>
            <a:r>
              <a:rPr lang="fa-IR" sz="34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ابزارهای تحلیل متن و استخراج داده</a:t>
            </a:r>
          </a:p>
          <a:p>
            <a:pPr algn="r" rtl="1">
              <a:lnSpc>
                <a:spcPct val="220000"/>
              </a:lnSpc>
            </a:pP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Voyant Tools-https://voyant-tools.org/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برای تحلیل متون، </a:t>
            </a: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spaCy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برای استخراج موجودیت‌ها( عنوان، نویسنده و موسسه و...) </a:t>
            </a:r>
            <a:r>
              <a:rPr lang="en-US" sz="29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  <a:t>ابزارهای خلاصه‌سازی.</a:t>
            </a:r>
            <a:br>
              <a:rPr lang="fa-IR" sz="29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29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نکته عملی: برای استخراج متادیتا از مجموعه مقالات یا پایان‌نامه‌ها، یک پروتکل قدم‌به‌قدم تعریف کنید (ورودی، پردازش، خروجی استاندارد).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96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4" y="0"/>
            <a:ext cx="10515600" cy="1325563"/>
          </a:xfrm>
        </p:spPr>
        <p:txBody>
          <a:bodyPr/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بخش پنجم — چالش‌ها، ریسک‌ها و راهکارهای کاهش خطر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1513" y="1096963"/>
            <a:ext cx="12017828" cy="5761037"/>
          </a:xfrm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a-IR" sz="7200" dirty="0">
                <a:latin typeface="Arial" panose="020B0604020202020204" pitchFamily="34" charset="0"/>
                <a:cs typeface="B Titr" panose="00000700000000000000" pitchFamily="2" charset="-78"/>
              </a:rPr>
              <a:t>هر فناوری جدید همراه با </a:t>
            </a:r>
            <a:r>
              <a:rPr lang="fa-IR" sz="72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فرصت‌ها</a:t>
            </a:r>
            <a:r>
              <a:rPr lang="fa-IR" sz="72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72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ریسک‌هایی</a:t>
            </a:r>
            <a:r>
              <a:rPr lang="fa-IR" sz="7200" dirty="0">
                <a:latin typeface="Arial" panose="020B0604020202020204" pitchFamily="34" charset="0"/>
                <a:cs typeface="B Titr" panose="00000700000000000000" pitchFamily="2" charset="-78"/>
              </a:rPr>
              <a:t> هم دارد. </a:t>
            </a:r>
            <a:r>
              <a:rPr lang="fa-IR" sz="72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شناخت دقیق </a:t>
            </a:r>
            <a:r>
              <a:rPr lang="fa-IR" sz="7200" dirty="0">
                <a:latin typeface="Arial" panose="020B0604020202020204" pitchFamily="34" charset="0"/>
                <a:cs typeface="B Titr" panose="00000700000000000000" pitchFamily="2" charset="-78"/>
              </a:rPr>
              <a:t>این ریسک‌ها و </a:t>
            </a:r>
            <a:r>
              <a:rPr lang="fa-IR" sz="72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داشتن راه کارهای </a:t>
            </a:r>
            <a:r>
              <a:rPr lang="fa-IR" sz="7200" dirty="0">
                <a:latin typeface="Arial" panose="020B0604020202020204" pitchFamily="34" charset="0"/>
                <a:cs typeface="B Titr" panose="00000700000000000000" pitchFamily="2" charset="-78"/>
              </a:rPr>
              <a:t>کاهش خطر لازم است.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6200" b="1" dirty="0">
                <a:latin typeface="Arial" panose="020B0604020202020204" pitchFamily="34" charset="0"/>
                <a:cs typeface="B Titr" panose="00000700000000000000" pitchFamily="2" charset="-78"/>
              </a:rPr>
              <a:t>  حریم خصوصی و حفاظت داده‌ها</a:t>
            </a:r>
            <a:br>
              <a:rPr lang="fa-IR" dirty="0"/>
            </a:b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جمع‌آوری و تحلیل داده‌های کاربران می‌تواند حریم خصوصی را نقض کند.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راهکارها: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فقط داده‌های لازم را جمع کنید </a:t>
            </a:r>
            <a:r>
              <a:rPr lang="en-US" sz="5600" dirty="0">
                <a:latin typeface="Arial" panose="020B0604020202020204" pitchFamily="34" charset="0"/>
                <a:cs typeface="B Titr" panose="00000700000000000000" pitchFamily="2" charset="-78"/>
              </a:rPr>
              <a:t>data minimization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داده‌ها را پیش از تحلیل ناشناس‌سازی کنید.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سیاست‌های دسترسی و نگهداری داده را تعیین کنید و به کاربران اطلاع دهید.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6200" b="1" dirty="0">
                <a:latin typeface="Arial" panose="020B0604020202020204" pitchFamily="34" charset="0"/>
                <a:cs typeface="B Titr" panose="00000700000000000000" pitchFamily="2" charset="-78"/>
              </a:rPr>
              <a:t>سوگیری الگوریتمی </a:t>
            </a:r>
            <a:r>
              <a:rPr lang="en-US" sz="6200" b="1" dirty="0">
                <a:latin typeface="Arial" panose="020B0604020202020204" pitchFamily="34" charset="0"/>
                <a:cs typeface="B Titr" panose="00000700000000000000" pitchFamily="2" charset="-78"/>
              </a:rPr>
              <a:t>Bias</a:t>
            </a:r>
            <a:br>
              <a:rPr lang="en-US" dirty="0"/>
            </a:b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اگر داده‌های آموزش، جانبدارانه باشند، سیستم توصیه یا پاسخ‌دهی هم جانبدار خواهد شد.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راهکارها: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مجموعه داده‌ها را از نظر نمایندگی جمعیتی و محتوایی بررسی کنید.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تست‌های جانبداری دوره‌ای انجام دهید.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در موارد حساس، قضاوت انسانی را نگه دارید.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371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228600"/>
            <a:ext cx="11462657" cy="6302829"/>
          </a:xfrm>
        </p:spPr>
        <p:txBody>
          <a:bodyPr>
            <a:normAutofit fontScale="77500" lnSpcReduction="20000"/>
          </a:bodyPr>
          <a:lstStyle/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2100" dirty="0">
                <a:latin typeface="Arial" panose="020B0604020202020204" pitchFamily="34" charset="0"/>
                <a:cs typeface="B Titr" panose="00000700000000000000" pitchFamily="2" charset="-78"/>
              </a:rPr>
              <a:t>دقت و پایداری پاسخ‌ها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مدل‌های زبانی ممکن است اطلاعات نادرست یا «خیالی» تولید کنند.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راهکارها:</a:t>
            </a:r>
          </a:p>
          <a:p>
            <a:pPr algn="r" rtl="1">
              <a:lnSpc>
                <a:spcPct val="170000"/>
              </a:lnSpc>
            </a:pP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منابع و ارجاع‌دهی را در پاسخ‌ها بایگانی کنید.</a:t>
            </a:r>
          </a:p>
          <a:p>
            <a:pPr algn="r" rtl="1">
              <a:lnSpc>
                <a:spcPct val="170000"/>
              </a:lnSpc>
            </a:pP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از مدل‌ها برای تولید پیش‌نویس استفاده کنید، نه پاسخ نهایی بدون بازبینی.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2100" dirty="0">
                <a:latin typeface="Arial" panose="020B0604020202020204" pitchFamily="34" charset="0"/>
                <a:cs typeface="B Titr" panose="00000700000000000000" pitchFamily="2" charset="-78"/>
              </a:rPr>
              <a:t>وابستگی بیش از حد به فناوری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اتکا کامل به سیستم می‌تواند موجب فرسودگی مهارت‌های انسانی شود.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راهکارها:</a:t>
            </a:r>
          </a:p>
          <a:p>
            <a:pPr algn="r" rtl="1">
              <a:lnSpc>
                <a:spcPct val="170000"/>
              </a:lnSpc>
            </a:pP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حفظ دوره‌ای مهارت‌های انسانی کتابداران؛</a:t>
            </a:r>
          </a:p>
          <a:p>
            <a:pPr algn="r" rtl="1">
              <a:lnSpc>
                <a:spcPct val="170000"/>
              </a:lnSpc>
            </a:pP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طراحی فرایندهای انسانی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2100" dirty="0">
                <a:latin typeface="Arial" panose="020B0604020202020204" pitchFamily="34" charset="0"/>
                <a:cs typeface="B Titr" panose="00000700000000000000" pitchFamily="2" charset="-78"/>
              </a:rPr>
              <a:t>شفافیت و مسئولیت‌پذیری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کاربران باید بدانند که با یک ماشین صحبت می‌کنند و چگونه داده‌هایشان استفاده می‌شود.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اطلاع‌رسانی شفاف درباره استفاده از </a:t>
            </a:r>
            <a:r>
              <a:rPr lang="en-US" sz="1800" dirty="0">
                <a:latin typeface="Arial" panose="020B0604020202020204" pitchFamily="34" charset="0"/>
                <a:cs typeface="B Titr" panose="00000700000000000000" pitchFamily="2" charset="-78"/>
              </a:rPr>
              <a:t>AI،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و ارائه گزینه تعامل انسانی.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2100" dirty="0">
                <a:latin typeface="Arial" panose="020B0604020202020204" pitchFamily="34" charset="0"/>
                <a:cs typeface="B Titr" panose="00000700000000000000" pitchFamily="2" charset="-78"/>
              </a:rPr>
              <a:t>مسائل حقوقی و مالکیت فکری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ریسک: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تولید محتوا یا استفاده از داده‌ها ممکن است حقوق ثالث را نقض کند.</a:t>
            </a:r>
            <a:b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18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راهکار: </a:t>
            </a:r>
            <a:r>
              <a:rPr lang="fa-IR" sz="1800" dirty="0">
                <a:latin typeface="Arial" panose="020B0604020202020204" pitchFamily="34" charset="0"/>
                <a:cs typeface="B Titr" panose="00000700000000000000" pitchFamily="2" charset="-78"/>
              </a:rPr>
              <a:t>بررسی مجوزها، تعیین خط‌مشی استفاده از داده و مشورت حقوقی در موارد پیچیده.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38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8297"/>
            <a:ext cx="10515600" cy="919390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بخش ششم — یک مثال عملی (</a:t>
            </a:r>
            <a:r>
              <a:rPr lang="en-US" sz="3200" dirty="0">
                <a:cs typeface="B Titr" panose="00000700000000000000" pitchFamily="2" charset="-78"/>
              </a:rPr>
              <a:t>Case study </a:t>
            </a:r>
            <a:r>
              <a:rPr lang="fa-IR" sz="3200" dirty="0">
                <a:cs typeface="B Titr" panose="00000700000000000000" pitchFamily="2" charset="-78"/>
              </a:rPr>
              <a:t>کوتاه) و تمرین گروهی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0859"/>
            <a:ext cx="11723914" cy="5987142"/>
          </a:xfrm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fa-IR" sz="6400" b="1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مثال عملی — </a:t>
            </a:r>
            <a:r>
              <a:rPr lang="fa-IR" sz="5600" u="sng" dirty="0">
                <a:latin typeface="Arial" panose="020B0604020202020204" pitchFamily="34" charset="0"/>
                <a:cs typeface="B Titr" panose="00000700000000000000" pitchFamily="2" charset="-78"/>
              </a:rPr>
              <a:t>راه‌اندازی چت‌بات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مرجع برای پرسش‌های معمول: فرض کنید هدف ما پاسخ به سوالات متداول اعضا درباره </a:t>
            </a:r>
            <a:r>
              <a:rPr lang="fa-IR" sz="56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ساعات کار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56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شیوه تمدید امانت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lang="fa-IR" sz="56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دسترسی به پایان‌نامه‌ها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lang="fa-IR" sz="5600" dirty="0"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درخواست بین‌کتابخانه‌ای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 است. مراحل:</a:t>
            </a:r>
          </a:p>
          <a:p>
            <a:pPr algn="r" rtl="1">
              <a:lnSpc>
                <a:spcPct val="170000"/>
              </a:lnSpc>
              <a:buFont typeface="+mj-lt"/>
              <a:buAutoNum type="arabicPeriod"/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جمع‌آوری سوالات متداول و پاسخ‌های استاندارد (از سوابق میز مرجع یا ایمیل‌ها).</a:t>
            </a:r>
          </a:p>
          <a:p>
            <a:pPr algn="r" rtl="1">
              <a:lnSpc>
                <a:spcPct val="170000"/>
              </a:lnSpc>
              <a:buFont typeface="+mj-lt"/>
              <a:buAutoNum type="arabicPeriod"/>
            </a:pPr>
            <a:r>
              <a:rPr lang="fa-IR" sz="5600" u="sng" dirty="0">
                <a:latin typeface="Arial" panose="020B0604020202020204" pitchFamily="34" charset="0"/>
                <a:cs typeface="B Titr" panose="00000700000000000000" pitchFamily="2" charset="-78"/>
              </a:rPr>
              <a:t>ساختاردهی آنها در قالب پرسش و پاسخ </a:t>
            </a:r>
            <a:r>
              <a:rPr lang="en-US" sz="5600" u="sng" dirty="0">
                <a:latin typeface="Arial" panose="020B0604020202020204" pitchFamily="34" charset="0"/>
                <a:cs typeface="B Titr" panose="00000700000000000000" pitchFamily="2" charset="-78"/>
              </a:rPr>
              <a:t>Q/A</a:t>
            </a:r>
            <a:r>
              <a:rPr lang="fa-IR" sz="5600" u="sng" dirty="0">
                <a:latin typeface="Arial" panose="020B0604020202020204" pitchFamily="34" charset="0"/>
                <a:cs typeface="B Titr" panose="00000700000000000000" pitchFamily="2" charset="-78"/>
              </a:rPr>
              <a:t>و ایجاد یک پایگاه دانش.</a:t>
            </a:r>
          </a:p>
          <a:p>
            <a:pPr algn="r" rtl="1">
              <a:lnSpc>
                <a:spcPct val="170000"/>
              </a:lnSpc>
              <a:buFont typeface="+mj-lt"/>
              <a:buAutoNum type="arabicPeriod"/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انتخاب پلتفرم چت‌بات  مثلاً پلتفرم ابری با قابلیت آموزش بر مبنای </a:t>
            </a:r>
            <a:r>
              <a:rPr lang="en-US" sz="5600" dirty="0">
                <a:latin typeface="Arial" panose="020B0604020202020204" pitchFamily="34" charset="0"/>
                <a:cs typeface="B Titr" panose="00000700000000000000" pitchFamily="2" charset="-78"/>
              </a:rPr>
              <a:t>Q/A</a:t>
            </a:r>
            <a:endParaRPr lang="fa-IR" sz="5600" dirty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algn="r" rtl="1">
              <a:lnSpc>
                <a:spcPct val="170000"/>
              </a:lnSpc>
              <a:buFont typeface="+mj-lt"/>
              <a:buAutoNum type="arabicPeriod"/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تعریف سیاست‌های </a:t>
            </a:r>
            <a:r>
              <a:rPr lang="en-US" sz="5600" dirty="0">
                <a:latin typeface="Arial" panose="020B0604020202020204" pitchFamily="34" charset="0"/>
                <a:cs typeface="B Titr" panose="00000700000000000000" pitchFamily="2" charset="-78"/>
              </a:rPr>
              <a:t>fallback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 ارجاع به اپراتور و حفظ لاگ مکالمات برای بهبود.</a:t>
            </a:r>
          </a:p>
          <a:p>
            <a:pPr algn="r" rtl="1">
              <a:lnSpc>
                <a:spcPct val="170000"/>
              </a:lnSpc>
              <a:buFont typeface="+mj-lt"/>
              <a:buAutoNum type="arabicPeriod"/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آزمون و بازخوردگیری از کاربران واقعی.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تمرین گروهی (۱۰ دقیقه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شرکت‌کنندگان را به گروه‌های ۳–۴ نفره تقسیم کنید. هر گروه </a:t>
            </a:r>
            <a:r>
              <a:rPr lang="fa-IR" sz="5600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یک سناریوی ساده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برای چت‌بات طراحی کند: </a:t>
            </a:r>
            <a:r>
              <a:rPr lang="fa-IR" sz="5600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(یک مثال: «راهنمای ثبت‌نام و استفاده از منابع الکترونیک برای دانشجوی تازه‌ورود»).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64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از گروه‌ها بخواهید: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سه سوال پرتکرار و پاسخ استاندارد بنویسند.</a:t>
            </a:r>
          </a:p>
          <a:p>
            <a:pPr algn="r" rtl="1">
              <a:lnSpc>
                <a:spcPct val="170000"/>
              </a:lnSpc>
            </a:pP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یک سناریوی </a:t>
            </a:r>
            <a:r>
              <a:rPr lang="en-US" sz="5600" dirty="0">
                <a:latin typeface="Arial" panose="020B0604020202020204" pitchFamily="34" charset="0"/>
                <a:cs typeface="B Titr" panose="00000700000000000000" pitchFamily="2" charset="-78"/>
              </a:rPr>
              <a:t>fallback </a:t>
            </a:r>
            <a: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  <a:t>تعریف کنند (چه زمانی کاربر را به انسان ارجاع دهند).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5600" dirty="0">
                <a:solidFill>
                  <a:srgbClr val="FF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بعد از ۶ دقیقه، هر گروه 1 دقیقه خلاصه کند.</a:t>
            </a:r>
            <a:br>
              <a:rPr lang="fa-IR" sz="5600" dirty="0"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lang="fa-IR" sz="6400" dirty="0">
                <a:solidFill>
                  <a:srgbClr val="7030A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                                                                                                           هدف: درک چیدن پایگاه دانش و طراحی جریان‌های ساده.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975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جمع‌بندی، توصیه‌های نهایی و پایان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611086"/>
            <a:ext cx="11168743" cy="5029200"/>
          </a:xfrm>
        </p:spPr>
        <p:txBody>
          <a:bodyPr>
            <a:normAutofit fontScale="55000" lnSpcReduction="20000"/>
          </a:bodyPr>
          <a:lstStyle/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3800" dirty="0">
                <a:cs typeface="B Titr" panose="00000700000000000000" pitchFamily="2" charset="-78"/>
              </a:rPr>
              <a:t> جمع‌بندی: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هوش مصنوعی </a:t>
            </a:r>
            <a:r>
              <a:rPr lang="fa-IR" dirty="0">
                <a:cs typeface="B Titr" panose="00000700000000000000" pitchFamily="2" charset="-78"/>
              </a:rPr>
              <a:t>می‌تواند ابزار بسیار قدرتمندی برای افزایش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دسترسی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سرعت</a:t>
            </a:r>
            <a:r>
              <a:rPr lang="fa-IR" dirty="0">
                <a:cs typeface="B Titr" panose="00000700000000000000" pitchFamily="2" charset="-78"/>
              </a:rPr>
              <a:t> 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کیفیت خدمات مرجع </a:t>
            </a:r>
            <a:r>
              <a:rPr lang="fa-IR" dirty="0">
                <a:cs typeface="B Titr" panose="00000700000000000000" pitchFamily="2" charset="-78"/>
              </a:rPr>
              <a:t>باشد؛ اما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موفقیت</a:t>
            </a:r>
            <a:r>
              <a:rPr lang="fa-IR" dirty="0">
                <a:cs typeface="B Titr" panose="00000700000000000000" pitchFamily="2" charset="-78"/>
              </a:rPr>
              <a:t> آن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وابسته به طراحی مناسب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توجه به حریم خصوصی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نظارت انسانی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اجرای پیوسته </a:t>
            </a:r>
            <a:r>
              <a:rPr lang="fa-IR" dirty="0">
                <a:cs typeface="B Titr" panose="00000700000000000000" pitchFamily="2" charset="-78"/>
              </a:rPr>
              <a:t>است.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3800" dirty="0">
                <a:cs typeface="B Titr" panose="00000700000000000000" pitchFamily="2" charset="-78"/>
              </a:rPr>
              <a:t> پیشنهاد:</a:t>
            </a:r>
          </a:p>
          <a:p>
            <a:pPr marL="0" indent="0" algn="r" rtl="1">
              <a:lnSpc>
                <a:spcPct val="17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با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پروژه‌های کوچک شروع کنید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داده‌های خود را ساختارمند کنید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کاربران را در فرایند دخیل کنید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همیشه بازخورد را مبنای توسعه قرار دهید</a:t>
            </a:r>
            <a:r>
              <a:rPr lang="fa-IR" dirty="0">
                <a:cs typeface="B Titr" panose="00000700000000000000" pitchFamily="2" charset="-78"/>
              </a:rPr>
              <a:t>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3800" dirty="0">
                <a:cs typeface="B Titr" panose="00000700000000000000" pitchFamily="2" charset="-78"/>
              </a:rPr>
              <a:t> توصیه‌های عملی برای شروع :</a:t>
            </a:r>
          </a:p>
          <a:p>
            <a:pPr algn="r" rtl="1">
              <a:lnSpc>
                <a:spcPct val="170000"/>
              </a:lnSpc>
            </a:pPr>
            <a:r>
              <a:rPr lang="fa-IR" dirty="0">
                <a:cs typeface="B Titr" panose="00000700000000000000" pitchFamily="2" charset="-78"/>
              </a:rPr>
              <a:t>یک جلسه کوتاه با تیم برای شناسایی ۳ نیاز اولویت‌‌دار برگزار کنید.</a:t>
            </a:r>
          </a:p>
          <a:p>
            <a:pPr algn="r" rtl="1">
              <a:lnSpc>
                <a:spcPct val="170000"/>
              </a:lnSpc>
            </a:pPr>
            <a:r>
              <a:rPr lang="fa-IR" dirty="0">
                <a:cs typeface="B Titr" panose="00000700000000000000" pitchFamily="2" charset="-78"/>
              </a:rPr>
              <a:t>یک لیست از ۳۰–۵۰ سوال پرتکرار تهیه کنید (منبع: ایمیل‌های قبلی، لاگ‌های میز مرجع).</a:t>
            </a:r>
          </a:p>
          <a:p>
            <a:pPr algn="r" rtl="1">
              <a:lnSpc>
                <a:spcPct val="170000"/>
              </a:lnSpc>
            </a:pPr>
            <a:r>
              <a:rPr lang="fa-IR" dirty="0">
                <a:cs typeface="B Titr" panose="00000700000000000000" pitchFamily="2" charset="-78"/>
              </a:rPr>
              <a:t>یک </a:t>
            </a:r>
            <a:r>
              <a:rPr lang="en-US" dirty="0">
                <a:cs typeface="B Titr" panose="00000700000000000000" pitchFamily="2" charset="-78"/>
              </a:rPr>
              <a:t>pilot </a:t>
            </a:r>
            <a:r>
              <a:rPr lang="fa-IR" dirty="0">
                <a:cs typeface="B Titr" panose="00000700000000000000" pitchFamily="2" charset="-78"/>
              </a:rPr>
              <a:t>چت‌بات ساده یا یک سرویس خلاصه‌سازی متن را به‌عنوان پروژه اولیه انتخاب کنید.</a:t>
            </a:r>
          </a:p>
          <a:p>
            <a:pPr algn="r" rtl="1">
              <a:lnSpc>
                <a:spcPct val="170000"/>
              </a:lnSpc>
            </a:pPr>
            <a:r>
              <a:rPr lang="fa-IR" dirty="0">
                <a:cs typeface="B Titr" panose="00000700000000000000" pitchFamily="2" charset="-78"/>
              </a:rPr>
              <a:t>سیاست‌های حریم خصوصی و فرآیند ارجاع انسانی را همزمان تدوین کنید.</a:t>
            </a:r>
          </a:p>
          <a:p>
            <a:pPr algn="r" rtl="1">
              <a:lnSpc>
                <a:spcPct val="170000"/>
              </a:lnSpc>
            </a:pP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3569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65514"/>
            <a:ext cx="10515600" cy="569799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sz="2400" dirty="0">
                <a:cs typeface="B Titr" panose="00000700000000000000" pitchFamily="2" charset="-78"/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:Q1 </a:t>
            </a:r>
            <a:r>
              <a:rPr lang="fa-IR" dirty="0">
                <a:solidFill>
                  <a:srgbClr val="7030A0"/>
                </a:solidFill>
              </a:rPr>
              <a:t> </a:t>
            </a:r>
            <a:r>
              <a:rPr lang="fa-IR" sz="2400" dirty="0">
                <a:solidFill>
                  <a:srgbClr val="7030A0"/>
                </a:solidFill>
                <a:cs typeface="B Titr" panose="00000700000000000000" pitchFamily="2" charset="-78"/>
              </a:rPr>
              <a:t>ورودی پروتکل چیست؟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en-US" dirty="0">
                <a:solidFill>
                  <a:srgbClr val="7030A0"/>
                </a:solidFill>
              </a:rPr>
              <a:t>:A1 </a:t>
            </a:r>
            <a:endParaRPr lang="fa-IR" dirty="0">
              <a:solidFill>
                <a:srgbClr val="7030A0"/>
              </a:solidFill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400" dirty="0">
                <a:cs typeface="B Titr" panose="00000700000000000000" pitchFamily="2" charset="-78"/>
              </a:rPr>
              <a:t>مجموعه مقالات یا پایان‌نامه‌ها از پایگاه‌های علمی </a:t>
            </a:r>
            <a:r>
              <a:rPr lang="en-US" sz="2400" dirty="0">
                <a:cs typeface="B Titr" panose="00000700000000000000" pitchFamily="2" charset="-78"/>
              </a:rPr>
              <a:t>Scopus، ProQuest، EBSCO</a:t>
            </a:r>
            <a:endParaRPr lang="fa-IR" sz="2400" dirty="0">
              <a:cs typeface="B Titr" panose="000007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400" dirty="0">
                <a:cs typeface="B Titr" panose="00000700000000000000" pitchFamily="2" charset="-78"/>
              </a:rPr>
              <a:t>فرمت‌های فایل استاندارد: </a:t>
            </a:r>
            <a:r>
              <a:rPr lang="en-US" sz="2400" dirty="0">
                <a:cs typeface="B Titr" panose="00000700000000000000" pitchFamily="2" charset="-78"/>
              </a:rPr>
              <a:t>PDF، XML </a:t>
            </a:r>
            <a:r>
              <a:rPr lang="fa-IR" sz="2400" dirty="0">
                <a:cs typeface="B Titr" panose="00000700000000000000" pitchFamily="2" charset="-78"/>
              </a:rPr>
              <a:t>یا </a:t>
            </a:r>
            <a:r>
              <a:rPr lang="en-US" sz="2400" dirty="0">
                <a:cs typeface="B Titr" panose="00000700000000000000" pitchFamily="2" charset="-78"/>
              </a:rPr>
              <a:t>JSON.</a:t>
            </a:r>
            <a:endParaRPr lang="fa-IR" sz="2400" dirty="0">
              <a:cs typeface="B Titr" panose="000007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400" dirty="0">
                <a:cs typeface="B Titr" panose="00000700000000000000" pitchFamily="2" charset="-78"/>
              </a:rPr>
              <a:t>کنترل کیفیت اولیه: بررسی کامل بودن فایل‌ها و حذف تکراری‌ها یا ناقص‌ها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1686" y="66442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پروتکل عملی پرسش و پاسخ </a:t>
            </a:r>
            <a:r>
              <a:rPr lang="en-US" sz="3600" dirty="0">
                <a:cs typeface="B Titr" panose="00000700000000000000" pitchFamily="2" charset="-78"/>
              </a:rPr>
              <a:t>QA Protocol</a:t>
            </a:r>
          </a:p>
        </p:txBody>
      </p:sp>
    </p:spTree>
    <p:extLst>
      <p:ext uri="{BB962C8B-B14F-4D97-AF65-F5344CB8AC3E}">
        <p14:creationId xmlns:p14="http://schemas.microsoft.com/office/powerpoint/2010/main" val="3243593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/>
          <a:lstStyle/>
          <a:p>
            <a:pPr marL="0" lvl="0" indent="0" algn="r" rtl="1">
              <a:lnSpc>
                <a:spcPct val="15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en-US" dirty="0">
                <a:solidFill>
                  <a:srgbClr val="7030A0"/>
                </a:solidFill>
                <a:cs typeface="B Titr" panose="00000700000000000000" pitchFamily="2" charset="-78"/>
              </a:rPr>
              <a:t>:Q2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 مراحل پردازش چگونه انجام می‌شود؟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en-US" dirty="0">
                <a:solidFill>
                  <a:srgbClr val="7030A0"/>
                </a:solidFill>
              </a:rPr>
              <a:t>:A2  </a:t>
            </a:r>
            <a:endParaRPr lang="fa-IR" dirty="0">
              <a:solidFill>
                <a:srgbClr val="7030A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استخراج متن از فایل‌ها با ابزارهایی مثل </a:t>
            </a:r>
            <a:r>
              <a:rPr lang="en-US" sz="2400" dirty="0">
                <a:cs typeface="B Titr" panose="00000700000000000000" pitchFamily="2" charset="-78"/>
              </a:rPr>
              <a:t>PDFMiner </a:t>
            </a:r>
            <a:r>
              <a:rPr lang="fa-IR" sz="2400" dirty="0">
                <a:cs typeface="B Titr" panose="00000700000000000000" pitchFamily="2" charset="-78"/>
              </a:rPr>
              <a:t>یا </a:t>
            </a:r>
            <a:r>
              <a:rPr lang="en-US" sz="2400" dirty="0" err="1">
                <a:cs typeface="B Titr" panose="00000700000000000000" pitchFamily="2" charset="-78"/>
              </a:rPr>
              <a:t>PyMuPDF</a:t>
            </a:r>
            <a:endParaRPr lang="fa-IR" sz="2400" dirty="0">
              <a:cs typeface="B Titr" panose="00000700000000000000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2400" dirty="0">
                <a:cs typeface="B Titr" panose="00000700000000000000" pitchFamily="2" charset="-78"/>
              </a:rPr>
              <a:t>پردازش زبان طبیعی </a:t>
            </a:r>
            <a:r>
              <a:rPr lang="en-US" sz="2400" dirty="0">
                <a:cs typeface="B Titr" panose="00000700000000000000" pitchFamily="2" charset="-78"/>
              </a:rPr>
              <a:t>NLP</a:t>
            </a:r>
            <a:r>
              <a:rPr lang="fa-IR" sz="2400" dirty="0">
                <a:cs typeface="B Titr" panose="00000700000000000000" pitchFamily="2" charset="-78"/>
              </a:rPr>
              <a:t>، حذف توقف‌واژه‌ها، شناسایی موجودیت‌ها با </a:t>
            </a:r>
            <a:r>
              <a:rPr lang="en-US" sz="2400" dirty="0">
                <a:cs typeface="B Titr" panose="00000700000000000000" pitchFamily="2" charset="-78"/>
              </a:rPr>
              <a:t>spaCy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cs typeface="B Titr" panose="00000700000000000000" pitchFamily="2" charset="-78"/>
              </a:rPr>
              <a:t>.</a:t>
            </a:r>
            <a:r>
              <a:rPr lang="fa-IR" sz="2400" dirty="0">
                <a:cs typeface="B Titr" panose="00000700000000000000" pitchFamily="2" charset="-78"/>
              </a:rPr>
              <a:t>استخراج متادیتا: عنوان، نویسنده، سال انتشار، مجله یا دانشگاه، چکیده،کلیدواژه‌ها.</a:t>
            </a:r>
          </a:p>
          <a:p>
            <a:pPr algn="r" rtl="1">
              <a:lnSpc>
                <a:spcPct val="200000"/>
              </a:lnSpc>
            </a:pPr>
            <a:r>
              <a:rPr lang="fa-IR" sz="2400" dirty="0">
                <a:cs typeface="B Titr" panose="00000700000000000000" pitchFamily="2" charset="-78"/>
              </a:rPr>
              <a:t>استانداردسازی داده‌ها: تبدیل به فرمت </a:t>
            </a:r>
            <a:r>
              <a:rPr lang="en-US" sz="2400" dirty="0">
                <a:cs typeface="B Titr" panose="00000700000000000000" pitchFamily="2" charset="-78"/>
              </a:rPr>
              <a:t>CSV، JSON </a:t>
            </a:r>
            <a:r>
              <a:rPr lang="fa-IR" sz="2400" dirty="0">
                <a:cs typeface="B Titr" panose="00000700000000000000" pitchFamily="2" charset="-78"/>
              </a:rPr>
              <a:t>یا </a:t>
            </a:r>
            <a:r>
              <a:rPr lang="en-US" sz="2400" dirty="0">
                <a:cs typeface="B Titr" panose="00000700000000000000" pitchFamily="2" charset="-78"/>
              </a:rPr>
              <a:t>MARC </a:t>
            </a:r>
            <a:r>
              <a:rPr lang="fa-IR" sz="2400" dirty="0">
                <a:cs typeface="B Titr" panose="00000700000000000000" pitchFamily="2" charset="-78"/>
              </a:rPr>
              <a:t>و تطبیق سرعنوان‌ها.</a:t>
            </a:r>
            <a:endParaRPr lang="en-US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821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br>
              <a:rPr lang="fa-IR" dirty="0"/>
            </a:br>
            <a:r>
              <a:rPr lang="fa-IR" dirty="0">
                <a:cs typeface="B Titr" panose="00000700000000000000" pitchFamily="2" charset="-78"/>
              </a:rPr>
              <a:t>در پایان این جلسه شما باید بتوانید: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067767" y="2472162"/>
            <a:ext cx="728603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مفهوم کلی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هوش مصنوعی 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زیرشاخه‌هایش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را توضیح دهید؛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کاربردهای واقعی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در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خدمات مرجع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را توصیف کنید؛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ابزارهای عمومی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تخصصی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مرتبط با کتابخانه‌ها را بشناسید؛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چالش‌ها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و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ملاحظات اخلاقی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را شناسایی و برای آنها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راهکار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پایه‌ای پیشنهاد دهید؛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R="0" lvl="0" algn="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یک نقشه راه ساده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برای راه‌اندازی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یک پروژه کوچک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AI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در کتابخانه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خود داشته باشید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2009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/>
          <a:lstStyle/>
          <a:p>
            <a:pPr marL="0" lvl="0" indent="0" algn="r" rtl="1">
              <a:lnSpc>
                <a:spcPct val="15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en-US" dirty="0">
                <a:solidFill>
                  <a:srgbClr val="7030A0"/>
                </a:solidFill>
                <a:cs typeface="B Titr" panose="00000700000000000000" pitchFamily="2" charset="-78"/>
              </a:rPr>
              <a:t>:Q3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 خروجی پروتکل چیست؟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en-US" dirty="0">
                <a:solidFill>
                  <a:srgbClr val="7030A0"/>
                </a:solidFill>
              </a:rPr>
              <a:t>:A3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پایگاه داده متادیتای استاندارد شامل تمام رکوردهای استخراج‌شده.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گزارش و داشبورد مدیریتی با </a:t>
            </a:r>
            <a:r>
              <a:rPr lang="en-US" sz="2400" dirty="0">
                <a:cs typeface="B Titr" panose="00000700000000000000" pitchFamily="2" charset="-78"/>
              </a:rPr>
              <a:t>Power BI </a:t>
            </a:r>
            <a:r>
              <a:rPr lang="fa-IR" sz="2400" dirty="0">
                <a:cs typeface="B Titr" panose="00000700000000000000" pitchFamily="2" charset="-78"/>
              </a:rPr>
              <a:t>یا </a:t>
            </a:r>
            <a:r>
              <a:rPr lang="en-US" sz="2400" dirty="0">
                <a:cs typeface="B Titr" panose="00000700000000000000" pitchFamily="2" charset="-78"/>
              </a:rPr>
              <a:t>Tableau </a:t>
            </a:r>
            <a:r>
              <a:rPr lang="fa-IR" sz="2400" dirty="0">
                <a:cs typeface="B Titr" panose="00000700000000000000" pitchFamily="2" charset="-78"/>
              </a:rPr>
              <a:t>(نمایش روند انتشار، پراکندگی موضوعی و شاخص‌های کلیدی.)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امکان یکپارچه‌سازی با سیستم مدیریت کتابخانه  </a:t>
            </a:r>
            <a:r>
              <a:rPr lang="en-US" sz="2400" dirty="0">
                <a:cs typeface="B Titr" panose="00000700000000000000" pitchFamily="2" charset="-78"/>
              </a:rPr>
              <a:t>LIS </a:t>
            </a:r>
            <a:r>
              <a:rPr lang="fa-IR" sz="2400" dirty="0">
                <a:cs typeface="B Titr" panose="00000700000000000000" pitchFamily="2" charset="-78"/>
              </a:rPr>
              <a:t> یا نرم‌افزار توصیه‌گر.</a:t>
            </a:r>
          </a:p>
        </p:txBody>
      </p:sp>
    </p:spTree>
    <p:extLst>
      <p:ext uri="{BB962C8B-B14F-4D97-AF65-F5344CB8AC3E}">
        <p14:creationId xmlns:p14="http://schemas.microsoft.com/office/powerpoint/2010/main" val="699160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/>
          <a:lstStyle/>
          <a:p>
            <a:pPr marL="0" lvl="0" indent="0" algn="r" rtl="1">
              <a:lnSpc>
                <a:spcPct val="150000"/>
              </a:lnSpc>
              <a:buNone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 </a:t>
            </a:r>
            <a:r>
              <a:rPr lang="en-US" dirty="0">
                <a:solidFill>
                  <a:srgbClr val="7030A0"/>
                </a:solidFill>
                <a:cs typeface="B Titr" panose="00000700000000000000" pitchFamily="2" charset="-78"/>
              </a:rPr>
              <a:t>:Q4 </a:t>
            </a: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 مزایای استفاده از این پروتکل چیست؟</a:t>
            </a:r>
            <a:endParaRPr lang="en-US" dirty="0">
              <a:solidFill>
                <a:srgbClr val="7030A0"/>
              </a:solidFill>
              <a:cs typeface="B Titr" panose="00000700000000000000" pitchFamily="2" charset="-78"/>
            </a:endParaRPr>
          </a:p>
          <a:p>
            <a:pPr marL="0" lvl="0" indent="0" algn="r" rtl="1">
              <a:lnSpc>
                <a:spcPct val="150000"/>
              </a:lnSpc>
              <a:buNone/>
            </a:pPr>
            <a:r>
              <a:rPr lang="en-US" dirty="0">
                <a:solidFill>
                  <a:srgbClr val="7030A0"/>
                </a:solidFill>
              </a:rPr>
              <a:t>:A4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استانداردسازی و یکپارچگی داده‌ها.</a:t>
            </a:r>
            <a:endParaRPr lang="en-US" sz="2400" dirty="0"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کاهش خطاهای انسانی و صرفه‌جویی در زمان.</a:t>
            </a:r>
            <a:endParaRPr lang="en-US" sz="2400" dirty="0"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امکان تحلیل آماری و مصورسازی روندهای علمی.</a:t>
            </a:r>
            <a:endParaRPr lang="en-US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362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1825"/>
            <a:ext cx="10515600" cy="4351338"/>
          </a:xfrm>
        </p:spPr>
        <p:txBody>
          <a:bodyPr>
            <a:normAutofit/>
          </a:bodyPr>
          <a:lstStyle/>
          <a:p>
            <a:pPr marL="0" lvl="0" indent="0" algn="ctr" rtl="1">
              <a:lnSpc>
                <a:spcPct val="170000"/>
              </a:lnSpc>
              <a:buNone/>
            </a:pPr>
            <a:r>
              <a:rPr lang="fa-IR" sz="4000" dirty="0">
                <a:solidFill>
                  <a:prstClr val="black"/>
                </a:solidFill>
                <a:cs typeface="B Titr" panose="00000700000000000000" pitchFamily="2" charset="-78"/>
              </a:rPr>
              <a:t>هر پرسشی دارید بفرمایید.</a:t>
            </a:r>
          </a:p>
          <a:p>
            <a:pPr algn="ctr"/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1405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17218"/>
          </a:xfrm>
        </p:spPr>
        <p:txBody>
          <a:bodyPr>
            <a:normAutofit/>
          </a:bodyPr>
          <a:lstStyle/>
          <a:p>
            <a:pPr algn="ctr" rtl="1">
              <a:lnSpc>
                <a:spcPct val="200000"/>
              </a:lnSpc>
            </a:pPr>
            <a:r>
              <a:rPr lang="fa-IR" dirty="0">
                <a:cs typeface="B Titr" panose="00000700000000000000" pitchFamily="2" charset="-78"/>
              </a:rPr>
              <a:t>«آیا تا به حال از ابزار هوش مصنوعی در کتابخانه یا محل کارتان استفاده کرده‌اید؟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 اگر بله، تجربه‌تان چه بود؟»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5071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بخش اول — مفاهیم پایه هوش مصنوعی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29" y="1690688"/>
            <a:ext cx="11386457" cy="4982255"/>
          </a:xfrm>
        </p:spPr>
        <p:txBody>
          <a:bodyPr>
            <a:normAutofit fontScale="47500" lnSpcReduction="20000"/>
          </a:bodyPr>
          <a:lstStyle/>
          <a:p>
            <a:pPr algn="r" rtl="1">
              <a:lnSpc>
                <a:spcPct val="210000"/>
              </a:lnSpc>
              <a:buFont typeface="Wingdings" panose="05000000000000000000" pitchFamily="2" charset="2"/>
              <a:buChar char="q"/>
            </a:pPr>
            <a:r>
              <a:rPr lang="fa-IR" sz="3300" dirty="0">
                <a:cs typeface="B Titr" panose="00000700000000000000" pitchFamily="2" charset="-78"/>
              </a:rPr>
              <a:t>هوش مصنوعی (</a:t>
            </a:r>
            <a:r>
              <a:rPr lang="en-US" sz="3300" dirty="0">
                <a:cs typeface="B Titr" panose="00000700000000000000" pitchFamily="2" charset="-78"/>
              </a:rPr>
              <a:t>AI</a:t>
            </a:r>
            <a:r>
              <a:rPr lang="fa-IR" sz="3300" dirty="0">
                <a:cs typeface="B Titr" panose="00000700000000000000" pitchFamily="2" charset="-78"/>
              </a:rPr>
              <a:t>) </a:t>
            </a:r>
            <a:r>
              <a:rPr lang="fa-IR" dirty="0">
                <a:cs typeface="B Titr" panose="00000700000000000000" pitchFamily="2" charset="-78"/>
              </a:rPr>
              <a:t>بطور کلی به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هر سیستمی </a:t>
            </a:r>
            <a:r>
              <a:rPr lang="fa-IR" dirty="0">
                <a:cs typeface="B Titr" panose="00000700000000000000" pitchFamily="2" charset="-78"/>
              </a:rPr>
              <a:t>گفته می‌شود که بتواند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وظایفی</a:t>
            </a:r>
            <a:r>
              <a:rPr lang="fa-IR" dirty="0">
                <a:cs typeface="B Titr" panose="00000700000000000000" pitchFamily="2" charset="-78"/>
              </a:rPr>
              <a:t> را انجام دهد که اگر انسان انجام دهد نیاز به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هوشمندی</a:t>
            </a:r>
            <a:r>
              <a:rPr lang="fa-IR" dirty="0">
                <a:cs typeface="B Titr" panose="00000700000000000000" pitchFamily="2" charset="-78"/>
              </a:rPr>
              <a:t> دارد</a:t>
            </a:r>
          </a:p>
          <a:p>
            <a:pPr algn="r" rtl="1">
              <a:lnSpc>
                <a:spcPct val="210000"/>
              </a:lnSpc>
              <a:buFont typeface="Wingdings" panose="05000000000000000000" pitchFamily="2" charset="2"/>
              <a:buChar char="q"/>
            </a:pPr>
            <a:r>
              <a:rPr lang="fa-IR" sz="3800" dirty="0">
                <a:cs typeface="B Titr" panose="00000700000000000000" pitchFamily="2" charset="-78"/>
              </a:rPr>
              <a:t>شامل مجموعه‌ای از</a:t>
            </a:r>
            <a:r>
              <a:rPr lang="fa-IR" sz="3800" dirty="0">
                <a:solidFill>
                  <a:srgbClr val="FF0000"/>
                </a:solidFill>
                <a:cs typeface="B Titr" panose="00000700000000000000" pitchFamily="2" charset="-78"/>
              </a:rPr>
              <a:t> روش‌ها و فناوری‌ها </a:t>
            </a:r>
            <a:r>
              <a:rPr lang="fa-IR" sz="3800" dirty="0">
                <a:cs typeface="B Titr" panose="00000700000000000000" pitchFamily="2" charset="-78"/>
              </a:rPr>
              <a:t>است؛ مهم‌ترین زیرشاخه‌ها عبارتند از:</a:t>
            </a:r>
          </a:p>
          <a:p>
            <a:pPr algn="r" rtl="1">
              <a:lnSpc>
                <a:spcPct val="210000"/>
              </a:lnSpc>
            </a:pPr>
            <a:r>
              <a:rPr lang="fa-IR" sz="3300" dirty="0">
                <a:cs typeface="B Titr" panose="00000700000000000000" pitchFamily="2" charset="-78"/>
              </a:rPr>
              <a:t>یادگیری ماشین: </a:t>
            </a:r>
            <a:r>
              <a:rPr lang="en-US" sz="3300" dirty="0">
                <a:cs typeface="B Titr" panose="00000700000000000000" pitchFamily="2" charset="-78"/>
              </a:rPr>
              <a:t>Machine Learning - ML</a:t>
            </a:r>
            <a:br>
              <a:rPr lang="en-US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الگوریتم‌هایی که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از داده یاد می‌گیرند </a:t>
            </a:r>
            <a:r>
              <a:rPr lang="fa-IR" dirty="0">
                <a:cs typeface="B Titr" panose="00000700000000000000" pitchFamily="2" charset="-78"/>
              </a:rPr>
              <a:t>و بر اساس آن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پیش‌بینی</a:t>
            </a:r>
            <a:r>
              <a:rPr lang="fa-IR" dirty="0">
                <a:cs typeface="B Titr" panose="00000700000000000000" pitchFamily="2" charset="-78"/>
              </a:rPr>
              <a:t> یا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تصمیم‌گیری</a:t>
            </a:r>
            <a:r>
              <a:rPr lang="fa-IR" dirty="0">
                <a:cs typeface="B Titr" panose="00000700000000000000" pitchFamily="2" charset="-78"/>
              </a:rPr>
              <a:t> می‌کنند.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مثال ساده: </a:t>
            </a:r>
            <a:r>
              <a:rPr lang="fa-IR" dirty="0">
                <a:cs typeface="B Titr" panose="00000700000000000000" pitchFamily="2" charset="-78"/>
              </a:rPr>
              <a:t>سیستمی که از سابقه‌ی امانت گیری دانشجویان یاد می‌گیرد و براساس آن کتاب‌هایی را پیشنهاد می‌دهد.</a:t>
            </a:r>
          </a:p>
          <a:p>
            <a:pPr algn="r" rtl="1">
              <a:lnSpc>
                <a:spcPct val="210000"/>
              </a:lnSpc>
            </a:pPr>
            <a:r>
              <a:rPr lang="fa-IR" sz="3300" dirty="0">
                <a:cs typeface="B Titr" panose="00000700000000000000" pitchFamily="2" charset="-78"/>
              </a:rPr>
              <a:t>پردازش زبان طبیعی</a:t>
            </a:r>
            <a:r>
              <a:rPr lang="en-US" sz="3600" b="1" dirty="0">
                <a:cs typeface="B Titr" panose="00000700000000000000" pitchFamily="2" charset="-78"/>
              </a:rPr>
              <a:t>:</a:t>
            </a:r>
            <a:r>
              <a:rPr lang="fa-IR" sz="3300" dirty="0">
                <a:cs typeface="B Titr" panose="00000700000000000000" pitchFamily="2" charset="-78"/>
              </a:rPr>
              <a:t> </a:t>
            </a:r>
            <a:r>
              <a:rPr lang="en-US" sz="3300" dirty="0">
                <a:cs typeface="B Titr" panose="00000700000000000000" pitchFamily="2" charset="-78"/>
              </a:rPr>
              <a:t>Natural Language Processing – NLP</a:t>
            </a:r>
            <a:endParaRPr lang="fa-IR" sz="3300" dirty="0">
              <a:cs typeface="B Titr" panose="00000700000000000000" pitchFamily="2" charset="-78"/>
            </a:endParaRPr>
          </a:p>
          <a:p>
            <a:pPr marL="0" indent="0" algn="r" rtl="1">
              <a:lnSpc>
                <a:spcPct val="21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      این شاخه به توانایی سیستم برای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درک و تولید زبان انسانی </a:t>
            </a:r>
            <a:r>
              <a:rPr lang="fa-IR" dirty="0">
                <a:cs typeface="B Titr" panose="00000700000000000000" pitchFamily="2" charset="-78"/>
              </a:rPr>
              <a:t>می‌پردازد. مثلاً </a:t>
            </a:r>
            <a:r>
              <a:rPr lang="fa-IR" u="sng" dirty="0">
                <a:solidFill>
                  <a:srgbClr val="FF0000"/>
                </a:solidFill>
                <a:cs typeface="B Titr" panose="00000700000000000000" pitchFamily="2" charset="-78"/>
              </a:rPr>
              <a:t>چت‌بات‌ها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سیستم‌های خلاصه‌ساز</a:t>
            </a:r>
            <a:r>
              <a:rPr lang="fa-IR" dirty="0">
                <a:cs typeface="B Titr" panose="00000700000000000000" pitchFamily="2" charset="-78"/>
              </a:rPr>
              <a:t>، 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ابزارهای استخراج اطلاعات از متن</a:t>
            </a:r>
            <a:r>
              <a:rPr lang="fa-IR" dirty="0">
                <a:cs typeface="B Titr" panose="00000700000000000000" pitchFamily="2" charset="-78"/>
              </a:rPr>
              <a:t>.</a:t>
            </a:r>
          </a:p>
          <a:p>
            <a:pPr algn="r" rtl="1">
              <a:lnSpc>
                <a:spcPct val="210000"/>
              </a:lnSpc>
            </a:pPr>
            <a:r>
              <a:rPr lang="fa-IR" sz="3300" dirty="0">
                <a:cs typeface="B Titr" panose="00000700000000000000" pitchFamily="2" charset="-78"/>
              </a:rPr>
              <a:t>بینایی ماشین </a:t>
            </a:r>
            <a:r>
              <a:rPr lang="en-US" sz="3300" dirty="0">
                <a:cs typeface="B Titr" panose="00000700000000000000" pitchFamily="2" charset="-78"/>
              </a:rPr>
              <a:t>Computer Vision:</a:t>
            </a:r>
            <a:br>
              <a:rPr lang="en-US" dirty="0">
                <a:cs typeface="B Titr" panose="00000700000000000000" pitchFamily="2" charset="-78"/>
              </a:rPr>
            </a:b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پردازش و درک تصاویر و ویدئوها</a:t>
            </a:r>
            <a:r>
              <a:rPr lang="fa-IR" dirty="0">
                <a:cs typeface="B Titr" panose="00000700000000000000" pitchFamily="2" charset="-78"/>
              </a:rPr>
              <a:t>. در کتابخانه می‌تواند برای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شناسایی جلد کتاب</a:t>
            </a:r>
            <a:r>
              <a:rPr lang="fa-IR" dirty="0">
                <a:cs typeface="B Titr" panose="00000700000000000000" pitchFamily="2" charset="-78"/>
              </a:rPr>
              <a:t>،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 تشخیص وضعیت قفسه‌ها</a:t>
            </a:r>
            <a:r>
              <a:rPr lang="fa-IR" dirty="0">
                <a:cs typeface="B Titr" panose="00000700000000000000" pitchFamily="2" charset="-78"/>
              </a:rPr>
              <a:t>،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 یا خواندن خودکار برچسب‌ها </a:t>
            </a:r>
            <a:r>
              <a:rPr lang="fa-IR" dirty="0">
                <a:cs typeface="B Titr" panose="00000700000000000000" pitchFamily="2" charset="-78"/>
              </a:rPr>
              <a:t>استفاده شود.</a:t>
            </a:r>
          </a:p>
        </p:txBody>
      </p:sp>
    </p:spTree>
    <p:extLst>
      <p:ext uri="{BB962C8B-B14F-4D97-AF65-F5344CB8AC3E}">
        <p14:creationId xmlns:p14="http://schemas.microsoft.com/office/powerpoint/2010/main" val="42093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3400" dirty="0">
                <a:cs typeface="B Titr" panose="00000700000000000000" pitchFamily="2" charset="-78"/>
              </a:rPr>
              <a:t>AI </a:t>
            </a:r>
            <a:r>
              <a:rPr lang="fa-IR" sz="3400" dirty="0">
                <a:cs typeface="B Titr" panose="00000700000000000000" pitchFamily="2" charset="-78"/>
              </a:rPr>
              <a:t>ضعیف </a:t>
            </a:r>
            <a:r>
              <a:rPr lang="en-US" sz="3400" dirty="0">
                <a:cs typeface="B Titr" panose="00000700000000000000" pitchFamily="2" charset="-78"/>
              </a:rPr>
              <a:t>Narrow AI </a:t>
            </a:r>
            <a:r>
              <a:rPr lang="fa-IR" sz="3400" dirty="0">
                <a:cs typeface="B Titr" panose="00000700000000000000" pitchFamily="2" charset="-78"/>
              </a:rPr>
              <a:t> </a:t>
            </a:r>
          </a:p>
          <a:p>
            <a:pPr marL="0" indent="0" algn="r" rtl="1">
              <a:lnSpc>
                <a:spcPct val="20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سیستم‌هایی که برای انجام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یک وظیفه مشخص </a:t>
            </a:r>
            <a:r>
              <a:rPr lang="fa-IR" dirty="0">
                <a:cs typeface="B Titr" panose="00000700000000000000" pitchFamily="2" charset="-78"/>
              </a:rPr>
              <a:t>طراحی شده‌اند (مثلاً ترجمه ماشینی-</a:t>
            </a:r>
            <a:r>
              <a:rPr lang="en-US" dirty="0"/>
              <a:t> Google Translate</a:t>
            </a:r>
            <a:r>
              <a:rPr lang="fa-IR" dirty="0"/>
              <a:t>-</a:t>
            </a:r>
            <a:r>
              <a:rPr lang="fa-IR" dirty="0">
                <a:cs typeface="B Titr" panose="00000700000000000000" pitchFamily="2" charset="-78"/>
              </a:rPr>
              <a:t> یا چت‌بات).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3400" dirty="0">
                <a:cs typeface="B Titr" panose="00000700000000000000" pitchFamily="2" charset="-78"/>
              </a:rPr>
              <a:t>AI </a:t>
            </a:r>
            <a:r>
              <a:rPr lang="fa-IR" sz="3400" dirty="0">
                <a:cs typeface="B Titr" panose="00000700000000000000" pitchFamily="2" charset="-78"/>
              </a:rPr>
              <a:t>قوی </a:t>
            </a:r>
            <a:r>
              <a:rPr lang="en-US" sz="3400" dirty="0">
                <a:cs typeface="B Titr" panose="00000700000000000000" pitchFamily="2" charset="-78"/>
              </a:rPr>
              <a:t>General AI </a:t>
            </a:r>
            <a:r>
              <a:rPr lang="fa-IR" sz="3400" dirty="0">
                <a:cs typeface="B Titr" panose="00000700000000000000" pitchFamily="2" charset="-78"/>
              </a:rPr>
              <a:t> </a:t>
            </a:r>
          </a:p>
          <a:p>
            <a:pPr marL="0" indent="0" algn="r" rtl="1">
              <a:lnSpc>
                <a:spcPct val="200000"/>
              </a:lnSpc>
              <a:buNone/>
            </a:pP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مفهومی نظری </a:t>
            </a:r>
            <a:r>
              <a:rPr lang="fa-IR" dirty="0">
                <a:cs typeface="B Titr" panose="00000700000000000000" pitchFamily="2" charset="-78"/>
              </a:rPr>
              <a:t>از سیستمی که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توانای‌های ذهنی‌ انسانی </a:t>
            </a:r>
            <a:r>
              <a:rPr lang="fa-IR" dirty="0">
                <a:cs typeface="B Titr" panose="00000700000000000000" pitchFamily="2" charset="-78"/>
              </a:rPr>
              <a:t>را به طور عمومی در اختیار دارد (فعلاً در عمل نداریم).</a:t>
            </a: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3400" dirty="0">
                <a:cs typeface="B Titr" panose="00000700000000000000" pitchFamily="2" charset="-78"/>
              </a:rPr>
              <a:t>AI </a:t>
            </a:r>
            <a:r>
              <a:rPr lang="fa-IR" sz="3400" dirty="0">
                <a:cs typeface="B Titr" panose="00000700000000000000" pitchFamily="2" charset="-78"/>
              </a:rPr>
              <a:t>مولد </a:t>
            </a:r>
            <a:r>
              <a:rPr lang="en-US" sz="3400" dirty="0">
                <a:cs typeface="B Titr" panose="00000700000000000000" pitchFamily="2" charset="-78"/>
              </a:rPr>
              <a:t>Generative AI </a:t>
            </a:r>
            <a:endParaRPr lang="fa-IR" sz="3400" dirty="0">
              <a:cs typeface="B Titr" panose="00000700000000000000" pitchFamily="2" charset="-78"/>
            </a:endParaRPr>
          </a:p>
          <a:p>
            <a:pPr marL="0" indent="0" algn="r" rtl="1">
              <a:lnSpc>
                <a:spcPct val="20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مدل‌هایی که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محتوای جدیدی تولید می‌کنند </a:t>
            </a:r>
            <a:r>
              <a:rPr lang="fa-IR" dirty="0">
                <a:cs typeface="B Titr" panose="00000700000000000000" pitchFamily="2" charset="-78"/>
              </a:rPr>
              <a:t>(متن، تصویر، کد و غیره)، مثلاً مدل‌های زبانی بزرگ</a:t>
            </a:r>
            <a:r>
              <a:rPr lang="en-US" dirty="0"/>
              <a:t> GPT</a:t>
            </a:r>
            <a:r>
              <a:rPr lang="fa-IR" dirty="0">
                <a:cs typeface="B Titr" panose="00000700000000000000" pitchFamily="2" charset="-78"/>
              </a:rPr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11906" y="729734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2800" dirty="0">
                <a:cs typeface="B Titr" panose="00000700000000000000" pitchFamily="2" charset="-78"/>
              </a:rPr>
              <a:t>انواع </a:t>
            </a:r>
            <a:r>
              <a:rPr lang="en-US" sz="2800" dirty="0">
                <a:cs typeface="B Titr" panose="00000700000000000000" pitchFamily="2" charset="-78"/>
              </a:rPr>
              <a:t>AI </a:t>
            </a:r>
            <a:r>
              <a:rPr lang="fa-IR" sz="2800" dirty="0">
                <a:cs typeface="B Titr" panose="00000700000000000000" pitchFamily="2" charset="-78"/>
              </a:rPr>
              <a:t> را به اختصار</a:t>
            </a:r>
          </a:p>
        </p:txBody>
      </p:sp>
    </p:spTree>
    <p:extLst>
      <p:ext uri="{BB962C8B-B14F-4D97-AF65-F5344CB8AC3E}">
        <p14:creationId xmlns:p14="http://schemas.microsoft.com/office/powerpoint/2010/main" val="1020553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مثال روزمره برای درک تفاوت‌ها: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200000"/>
              </a:lnSpc>
            </a:pPr>
            <a:r>
              <a:rPr lang="fa-IR" dirty="0">
                <a:cs typeface="B Titr" panose="00000700000000000000" pitchFamily="2" charset="-78"/>
              </a:rPr>
              <a:t>خودرویی که با دوربین مسیر را تشخیص می‌دهد از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بینایی ماشین </a:t>
            </a:r>
            <a:r>
              <a:rPr lang="fa-IR" dirty="0">
                <a:cs typeface="B Titr" panose="00000700000000000000" pitchFamily="2" charset="-78"/>
              </a:rPr>
              <a:t>استفاده می‌کند؛ </a:t>
            </a:r>
          </a:p>
          <a:p>
            <a:pPr algn="r" rtl="1">
              <a:lnSpc>
                <a:spcPct val="200000"/>
              </a:lnSpc>
            </a:pPr>
            <a:r>
              <a:rPr lang="fa-IR" dirty="0">
                <a:cs typeface="B Titr" panose="00000700000000000000" pitchFamily="2" charset="-78"/>
              </a:rPr>
              <a:t>اپلیکیشنی که متن انگلیسی را به فارسی ترجمه می‌کند از 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NLP</a:t>
            </a:r>
            <a:r>
              <a:rPr lang="en-US" dirty="0">
                <a:cs typeface="B Titr" panose="00000700000000000000" pitchFamily="2" charset="-78"/>
              </a:rPr>
              <a:t> </a:t>
            </a:r>
            <a:r>
              <a:rPr lang="fa-IR" dirty="0">
                <a:cs typeface="B Titr" panose="00000700000000000000" pitchFamily="2" charset="-78"/>
              </a:rPr>
              <a:t>بهره می‌برد؛ </a:t>
            </a:r>
          </a:p>
          <a:p>
            <a:pPr algn="r" rtl="1">
              <a:lnSpc>
                <a:spcPct val="200000"/>
              </a:lnSpc>
            </a:pPr>
            <a:r>
              <a:rPr lang="fa-IR" dirty="0">
                <a:cs typeface="B Titr" panose="00000700000000000000" pitchFamily="2" charset="-78"/>
              </a:rPr>
              <a:t>سامانه‌ای که رفتار دانشجویان را تحلیل و کتاب پیشنهاد می‌دهد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ترکیبی از </a:t>
            </a:r>
            <a:r>
              <a:rPr lang="en-US" dirty="0">
                <a:solidFill>
                  <a:srgbClr val="FF0000"/>
                </a:solidFill>
                <a:cs typeface="B Titr" panose="00000700000000000000" pitchFamily="2" charset="-78"/>
              </a:rPr>
              <a:t>ML</a:t>
            </a:r>
            <a:r>
              <a:rPr lang="en-US" dirty="0">
                <a:cs typeface="B Titr" panose="00000700000000000000" pitchFamily="2" charset="-78"/>
              </a:rPr>
              <a:t>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الگوریتم‌های توصیه‌گر </a:t>
            </a:r>
            <a:r>
              <a:rPr lang="fa-IR" dirty="0">
                <a:cs typeface="B Titr" panose="00000700000000000000" pitchFamily="2" charset="-78"/>
              </a:rPr>
              <a:t>است.</a:t>
            </a:r>
          </a:p>
          <a:p>
            <a:pPr marL="0" indent="0" algn="r" rtl="1">
              <a:lnSpc>
                <a:spcPct val="200000"/>
              </a:lnSpc>
              <a:buNone/>
            </a:pPr>
            <a:endParaRPr lang="fa-IR" dirty="0">
              <a:cs typeface="B Titr" panose="00000700000000000000" pitchFamily="2" charset="-78"/>
            </a:endParaRPr>
          </a:p>
          <a:p>
            <a:pPr marL="0" indent="0" algn="ctr" rtl="1">
              <a:lnSpc>
                <a:spcPct val="200000"/>
              </a:lnSpc>
              <a:buNone/>
            </a:pPr>
            <a:r>
              <a:rPr lang="fa-IR" sz="4000" dirty="0">
                <a:cs typeface="B Titr" panose="00000700000000000000" pitchFamily="2" charset="-78"/>
              </a:rPr>
              <a:t>نکته مهم: </a:t>
            </a:r>
            <a:r>
              <a:rPr lang="en-US" dirty="0">
                <a:cs typeface="B Titr" panose="00000700000000000000" pitchFamily="2" charset="-78"/>
              </a:rPr>
              <a:t>AI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ابزار</a:t>
            </a:r>
            <a:r>
              <a:rPr lang="fa-IR" dirty="0">
                <a:cs typeface="B Titr" panose="00000700000000000000" pitchFamily="2" charset="-78"/>
              </a:rPr>
              <a:t> است،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نه هدف</a:t>
            </a:r>
            <a:r>
              <a:rPr lang="fa-IR" dirty="0">
                <a:cs typeface="B Titr" panose="00000700000000000000" pitchFamily="2" charset="-78"/>
              </a:rPr>
              <a:t>. </a:t>
            </a:r>
          </a:p>
          <a:p>
            <a:pPr marL="0" indent="0" algn="ctr" rtl="1">
              <a:lnSpc>
                <a:spcPct val="200000"/>
              </a:lnSpc>
              <a:buNone/>
            </a:pPr>
            <a:r>
              <a:rPr lang="fa-IR" dirty="0">
                <a:cs typeface="B Titr" panose="00000700000000000000" pitchFamily="2" charset="-78"/>
              </a:rPr>
              <a:t>کتابخانه‌ها باید ابتدا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نیاز</a:t>
            </a:r>
            <a:r>
              <a:rPr lang="fa-IR" dirty="0">
                <a:cs typeface="B Titr" panose="00000700000000000000" pitchFamily="2" charset="-78"/>
              </a:rPr>
              <a:t> را تعیین کنند، بعد سراغ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انتخاب تکنیک/ابزار </a:t>
            </a:r>
            <a:r>
              <a:rPr lang="fa-IR" dirty="0">
                <a:cs typeface="B Titr" panose="00000700000000000000" pitchFamily="2" charset="-78"/>
              </a:rPr>
              <a:t>بروند.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19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بخش دوم — خدمات مرجع: تعریف، نقش و تغییرات 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43" y="1825624"/>
            <a:ext cx="11255828" cy="4879976"/>
          </a:xfrm>
        </p:spPr>
        <p:txBody>
          <a:bodyPr>
            <a:normAutofit fontScale="475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خدمات مرجع </a:t>
            </a:r>
            <a:r>
              <a:rPr lang="fa-IR" sz="2900" dirty="0">
                <a:cs typeface="B Titr" panose="00000700000000000000" pitchFamily="2" charset="-78"/>
              </a:rPr>
              <a:t>یکی از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هسته‌ای‌ترین</a:t>
            </a:r>
            <a:r>
              <a:rPr lang="fa-IR" sz="2900" dirty="0">
                <a:cs typeface="B Titr" panose="00000700000000000000" pitchFamily="2" charset="-78"/>
              </a:rPr>
              <a:t> عملکردهای هر کتابخانه است؛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هدف اصلی </a:t>
            </a:r>
            <a:r>
              <a:rPr lang="fa-IR" sz="2900" dirty="0">
                <a:cs typeface="B Titr" panose="00000700000000000000" pitchFamily="2" charset="-78"/>
              </a:rPr>
              <a:t>آن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کمک به کاربران برای یافتن</a:t>
            </a:r>
            <a:r>
              <a:rPr lang="fa-IR" sz="2900" dirty="0">
                <a:cs typeface="B Titr" panose="00000700000000000000" pitchFamily="2" charset="-78"/>
              </a:rPr>
              <a:t>،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ارزیابی</a:t>
            </a:r>
            <a:r>
              <a:rPr lang="fa-IR" sz="2900" dirty="0">
                <a:cs typeface="B Titr" panose="00000700000000000000" pitchFamily="2" charset="-78"/>
              </a:rPr>
              <a:t> و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استفاده از اطلاعات </a:t>
            </a:r>
            <a:r>
              <a:rPr lang="fa-IR" sz="2900" dirty="0">
                <a:cs typeface="B Titr" panose="00000700000000000000" pitchFamily="2" charset="-78"/>
              </a:rPr>
              <a:t>است. 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کتابدار مرجع </a:t>
            </a:r>
            <a:r>
              <a:rPr lang="fa-IR" sz="2900" dirty="0">
                <a:cs typeface="B Titr" panose="00000700000000000000" pitchFamily="2" charset="-78"/>
              </a:rPr>
              <a:t>نقش </a:t>
            </a:r>
            <a:r>
              <a:rPr lang="fa-IR" sz="3400" dirty="0">
                <a:solidFill>
                  <a:srgbClr val="0070C0"/>
                </a:solidFill>
                <a:cs typeface="B Titr" panose="00000700000000000000" pitchFamily="2" charset="-78"/>
              </a:rPr>
              <a:t>مشاور اطلاعاتی </a:t>
            </a:r>
            <a:r>
              <a:rPr lang="fa-IR" sz="2900" dirty="0">
                <a:cs typeface="B Titr" panose="00000700000000000000" pitchFamily="2" charset="-78"/>
              </a:rPr>
              <a:t>دارد: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راهنمایی</a:t>
            </a:r>
            <a:r>
              <a:rPr lang="fa-IR" sz="2900" dirty="0">
                <a:cs typeface="B Titr" panose="00000700000000000000" pitchFamily="2" charset="-78"/>
              </a:rPr>
              <a:t>،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آموزش سواد اطلاعاتی</a:t>
            </a:r>
            <a:r>
              <a:rPr lang="fa-IR" sz="2900" dirty="0">
                <a:cs typeface="B Titr" panose="00000700000000000000" pitchFamily="2" charset="-78"/>
              </a:rPr>
              <a:t>،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یافتن منابع مناسب </a:t>
            </a:r>
            <a:r>
              <a:rPr lang="fa-IR" sz="2900" dirty="0">
                <a:cs typeface="B Titr" panose="00000700000000000000" pitchFamily="2" charset="-78"/>
              </a:rPr>
              <a:t>و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پاسخ به پرسش‌های پیچیده</a:t>
            </a:r>
            <a:r>
              <a:rPr lang="fa-IR" sz="2900" dirty="0">
                <a:cs typeface="B Titr" panose="00000700000000000000" pitchFamily="2" charset="-78"/>
              </a:rPr>
              <a:t>.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3800" dirty="0">
                <a:cs typeface="B Titr" panose="00000700000000000000" pitchFamily="2" charset="-78"/>
              </a:rPr>
              <a:t>انواع خدمات مرجع: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حضوری</a:t>
            </a:r>
            <a:r>
              <a:rPr lang="fa-IR" sz="2900" dirty="0">
                <a:cs typeface="B Titr" panose="00000700000000000000" pitchFamily="2" charset="-78"/>
              </a:rPr>
              <a:t> (روی میز مرجع، برخورد چهره‌به‌چهره)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تلفنی/ایمیلی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آنلاین</a:t>
            </a:r>
            <a:r>
              <a:rPr lang="fa-IR" sz="2900" dirty="0">
                <a:cs typeface="B Titr" panose="00000700000000000000" pitchFamily="2" charset="-78"/>
              </a:rPr>
              <a:t> و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دیجیتال</a:t>
            </a:r>
            <a:r>
              <a:rPr lang="fa-IR" sz="2900" dirty="0">
                <a:cs typeface="B Titr" panose="00000700000000000000" pitchFamily="2" charset="-78"/>
              </a:rPr>
              <a:t> (چت‌بات، فرم الکترونیکی، پاسخگویی از راه دور)</a:t>
            </a:r>
          </a:p>
          <a:p>
            <a:pPr algn="r" rtl="1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a-IR" sz="3400" dirty="0">
                <a:cs typeface="B Titr" panose="00000700000000000000" pitchFamily="2" charset="-78"/>
              </a:rPr>
              <a:t>چرا خدمات مرجع در عصر دیجیتال تغییر کرده؟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حجم اطلاعات بسیار افزایش یافته </a:t>
            </a:r>
            <a:r>
              <a:rPr lang="fa-IR" sz="2900" dirty="0">
                <a:cs typeface="B Titr" panose="00000700000000000000" pitchFamily="2" charset="-78"/>
              </a:rPr>
              <a:t>و کاربران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انتظار پاسخ سریع </a:t>
            </a:r>
            <a:r>
              <a:rPr lang="fa-IR" sz="2900" dirty="0">
                <a:cs typeface="B Titr" panose="00000700000000000000" pitchFamily="2" charset="-78"/>
              </a:rPr>
              <a:t>دارند؛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منابع متنوع و پراکنده </a:t>
            </a:r>
            <a:r>
              <a:rPr lang="fa-IR" sz="2900" dirty="0">
                <a:cs typeface="B Titr" panose="00000700000000000000" pitchFamily="2" charset="-78"/>
              </a:rPr>
              <a:t>شده‌اند (کتاب، مقاله، پایگاه داده، منابع دیجیتال)؛</a:t>
            </a:r>
          </a:p>
          <a:p>
            <a:pPr algn="r" rtl="1">
              <a:lnSpc>
                <a:spcPct val="170000"/>
              </a:lnSpc>
            </a:pPr>
            <a:r>
              <a:rPr lang="fa-IR" sz="2900" dirty="0">
                <a:cs typeface="B Titr" panose="00000700000000000000" pitchFamily="2" charset="-78"/>
              </a:rPr>
              <a:t>کاربران معمولاً </a:t>
            </a:r>
            <a:r>
              <a:rPr lang="fa-IR" sz="2900" dirty="0">
                <a:solidFill>
                  <a:srgbClr val="FF0000"/>
                </a:solidFill>
                <a:cs typeface="B Titr" panose="00000700000000000000" pitchFamily="2" charset="-78"/>
              </a:rPr>
              <a:t>از راه دور و در ساعات خارج از سرویس به کمک نیاز </a:t>
            </a:r>
            <a:r>
              <a:rPr lang="fa-IR" sz="2900" dirty="0">
                <a:cs typeface="B Titr" panose="00000700000000000000" pitchFamily="2" charset="-78"/>
              </a:rPr>
              <a:t>دارند.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4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تغییر نقش کتابدار: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>
                <a:cs typeface="B Titr" panose="00000700000000000000" pitchFamily="2" charset="-78"/>
              </a:rPr>
              <a:t>امروزه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کتابدار</a:t>
            </a:r>
            <a:r>
              <a:rPr lang="fa-IR" dirty="0">
                <a:cs typeface="B Titr" panose="00000700000000000000" pitchFamily="2" charset="-78"/>
              </a:rPr>
              <a:t> علاوه بر مهارت‌های مرجع سنتی، به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سواد دیجیتال</a:t>
            </a:r>
            <a:r>
              <a:rPr lang="fa-IR" dirty="0">
                <a:cs typeface="B Titr" panose="000007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توانایی کار با داده‌ها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آشنایی با ابزارهای دیجیتال </a:t>
            </a:r>
            <a:r>
              <a:rPr lang="fa-IR" dirty="0">
                <a:cs typeface="B Titr" panose="00000700000000000000" pitchFamily="2" charset="-78"/>
              </a:rPr>
              <a:t>نیاز دارد.</a:t>
            </a:r>
          </a:p>
          <a:p>
            <a:pPr algn="just" rtl="1">
              <a:lnSpc>
                <a:spcPct val="150000"/>
              </a:lnSpc>
            </a:pP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هوش مصنوعی </a:t>
            </a:r>
            <a:r>
              <a:rPr lang="fa-IR" dirty="0">
                <a:cs typeface="B Titr" panose="00000700000000000000" pitchFamily="2" charset="-78"/>
              </a:rPr>
              <a:t>می‌تواند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بار وظایف تکراری را کم کند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فرصت تمرکز روی کارهای تحلیلی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آموزشی</a:t>
            </a:r>
            <a:r>
              <a:rPr lang="fa-IR" dirty="0">
                <a:cs typeface="B Titr" panose="00000700000000000000" pitchFamily="2" charset="-78"/>
              </a:rPr>
              <a:t> را فراهم سازد.</a:t>
            </a:r>
          </a:p>
          <a:p>
            <a:pPr algn="just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چالش‌های فعلی </a:t>
            </a:r>
            <a:r>
              <a:rPr lang="fa-IR" dirty="0">
                <a:cs typeface="B Titr" panose="00000700000000000000" pitchFamily="2" charset="-78"/>
              </a:rPr>
              <a:t>در خدمات مرجع بدون </a:t>
            </a:r>
            <a:r>
              <a:rPr lang="en-US" dirty="0">
                <a:cs typeface="B Titr" panose="00000700000000000000" pitchFamily="2" charset="-78"/>
              </a:rPr>
              <a:t>AI </a:t>
            </a:r>
            <a:endParaRPr lang="fa-IR" dirty="0"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300" dirty="0">
                <a:cs typeface="B Titr" panose="00000700000000000000" pitchFamily="2" charset="-78"/>
              </a:rPr>
              <a:t>پاسخگویی 24/7 (کارمندان </a:t>
            </a:r>
            <a:r>
              <a:rPr lang="fa-IR" sz="2300" dirty="0">
                <a:solidFill>
                  <a:srgbClr val="FF0000"/>
                </a:solidFill>
                <a:cs typeface="B Titr" panose="00000700000000000000" pitchFamily="2" charset="-78"/>
              </a:rPr>
              <a:t>محدودیت زمانی </a:t>
            </a:r>
            <a:r>
              <a:rPr lang="fa-IR" sz="2300" dirty="0">
                <a:cs typeface="B Titr" panose="00000700000000000000" pitchFamily="2" charset="-78"/>
              </a:rPr>
              <a:t>دارند)</a:t>
            </a:r>
          </a:p>
          <a:p>
            <a:pPr algn="just" rtl="1">
              <a:lnSpc>
                <a:spcPct val="150000"/>
              </a:lnSpc>
            </a:pPr>
            <a:r>
              <a:rPr lang="fa-IR" sz="2300" dirty="0">
                <a:solidFill>
                  <a:srgbClr val="FF0000"/>
                </a:solidFill>
                <a:cs typeface="B Titr" panose="00000700000000000000" pitchFamily="2" charset="-78"/>
              </a:rPr>
              <a:t>جستجوی ناکارآمد در منابع متعدد</a:t>
            </a:r>
          </a:p>
          <a:p>
            <a:pPr algn="just" rtl="1">
              <a:lnSpc>
                <a:spcPct val="150000"/>
              </a:lnSpc>
            </a:pPr>
            <a:r>
              <a:rPr lang="fa-IR" sz="2300" dirty="0">
                <a:solidFill>
                  <a:srgbClr val="FF0000"/>
                </a:solidFill>
                <a:cs typeface="B Titr" panose="00000700000000000000" pitchFamily="2" charset="-78"/>
              </a:rPr>
              <a:t>شخصی‌سازی پاسخ‌ها </a:t>
            </a:r>
            <a:r>
              <a:rPr lang="fa-IR" sz="2300" dirty="0">
                <a:cs typeface="B Titr" panose="00000700000000000000" pitchFamily="2" charset="-78"/>
              </a:rPr>
              <a:t>برای </a:t>
            </a:r>
            <a:r>
              <a:rPr lang="fa-IR" sz="2300" dirty="0">
                <a:solidFill>
                  <a:srgbClr val="FF0000"/>
                </a:solidFill>
                <a:cs typeface="B Titr" panose="00000700000000000000" pitchFamily="2" charset="-78"/>
              </a:rPr>
              <a:t>نیازهای متفاوت کاربران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18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>
                <a:cs typeface="B Titr" panose="00000700000000000000" pitchFamily="2" charset="-78"/>
              </a:rPr>
              <a:t>بخش سوم — کاربردهای هوش مصنوعی در خدمات مرجع</a:t>
            </a:r>
            <a:endParaRPr lang="en-US" sz="4000" dirty="0">
              <a:cs typeface="B Titr" panose="000007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5942" y="1494995"/>
            <a:ext cx="11815571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a-IR" altLang="en-US" sz="20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چت‌بات‌ها و دستیارهای مجازی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چت‌بات‌ها می‌توانند به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پرسش‌های متداول پاسخ دهند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راهنمایی‌های پایه ارائه کنند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کاربران را به منابع مناسب هدایت کنند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مزیت</a:t>
            </a:r>
            <a:r>
              <a:rPr kumimoji="0" lang="fa-IR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: </a:t>
            </a: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پاسخ‌دهی سریع و در دسترس بودن </a:t>
            </a:r>
            <a:r>
              <a:rPr kumimoji="0" lang="fa-I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۲۴/۷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است.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محدودیت‌ها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شامل خطا در سوالات پیچیده و نیاز به به‌روزرسانی مداوم پایگاه دانش است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پیشنهاد پیاده‌سازی: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از یک </a:t>
            </a: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پایگاه سوالات متداول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(FAQ)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شروع کنید و چت‌بات را ابتدا برای این موارد </a:t>
            </a: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آموزش دهید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؛ همیشه گزینه بازگشت به اپراتور انسانی فراهم باشد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(human-in-the-loop).</a:t>
            </a:r>
          </a:p>
          <a:p>
            <a:pPr marR="0" lvl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a-IR" altLang="en-US" sz="20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جستجوی هوشمند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سیستم‌های جستجوی سنتی کلمات کلیدی را پیدا می‌کنند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؛ ولی جستجوی هوشمند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می‌تواند مفهوم سوال را درک کند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نتایج مرتبط‌تری نمایش دهد</a:t>
            </a:r>
            <a:r>
              <a:rPr kumimoji="0" lang="ar-SA" altLang="en-US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 این موضوع برای کاربرانی که پرسش‌های پیچیده پژوهشی دارند بسیار ارزشمند است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a-IR" altLang="en-US" sz="2000" b="1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سیستم‌های توصیه‌گر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</a:b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بر اساس سابقه جستجو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و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امانت کاربران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، می‌توان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پیشنهاد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کتاب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،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مقاله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 یا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منبع آموزشی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ارائه داد.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مزیت: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Titr" panose="00000700000000000000" pitchFamily="2" charset="-78"/>
              </a:rPr>
              <a:t>بالاتر بردن کشف منابع و افزایش تعامل کاربران.</a:t>
            </a:r>
            <a:endParaRPr kumimoji="0" lang="fa-I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3730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2299</Words>
  <Application>Microsoft Office PowerPoint</Application>
  <PresentationFormat>Widescreen</PresentationFormat>
  <Paragraphs>135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Unicode MS</vt:lpstr>
      <vt:lpstr>B Titr</vt:lpstr>
      <vt:lpstr>Calibri</vt:lpstr>
      <vt:lpstr>Calibri Light</vt:lpstr>
      <vt:lpstr>Wingdings</vt:lpstr>
      <vt:lpstr>Office Theme</vt:lpstr>
      <vt:lpstr>هوش مصنوعی در خدمات مرجع کتابخانه ها </vt:lpstr>
      <vt:lpstr> در پایان این جلسه شما باید بتوانید:</vt:lpstr>
      <vt:lpstr>«آیا تا به حال از ابزار هوش مصنوعی در کتابخانه یا محل کارتان استفاده کرده‌اید؟  اگر بله، تجربه‌تان چه بود؟»</vt:lpstr>
      <vt:lpstr>بخش اول — مفاهیم پایه هوش مصنوعی</vt:lpstr>
      <vt:lpstr>PowerPoint Presentation</vt:lpstr>
      <vt:lpstr>مثال روزمره برای درک تفاوت‌ها:</vt:lpstr>
      <vt:lpstr>بخش دوم — خدمات مرجع: تعریف، نقش و تغییرات </vt:lpstr>
      <vt:lpstr>تغییر نقش کتابدار:</vt:lpstr>
      <vt:lpstr>بخش سوم — کاربردهای هوش مصنوعی در خدمات مرجع</vt:lpstr>
      <vt:lpstr>PowerPoint Presentation</vt:lpstr>
      <vt:lpstr>PowerPoint Presentation</vt:lpstr>
      <vt:lpstr>بخش چهارم — ابزارهای عملی و پیشنهادات برای پیاده‌سازی</vt:lpstr>
      <vt:lpstr>PowerPoint Presentation</vt:lpstr>
      <vt:lpstr>بخش پنجم — چالش‌ها، ریسک‌ها و راهکارهای کاهش خطر</vt:lpstr>
      <vt:lpstr>PowerPoint Presentation</vt:lpstr>
      <vt:lpstr>بخش ششم — یک مثال عملی (Case study کوتاه) و تمرین گروهی</vt:lpstr>
      <vt:lpstr>جمع‌بندی، توصیه‌های نهایی و پایان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هوش مصنوعی در خدمات مرجع کتابخانه ها</dc:title>
  <dc:creator>vf</dc:creator>
  <cp:lastModifiedBy>Lib-MehmanNavaz</cp:lastModifiedBy>
  <cp:revision>83</cp:revision>
  <dcterms:created xsi:type="dcterms:W3CDTF">2025-08-12T03:22:42Z</dcterms:created>
  <dcterms:modified xsi:type="dcterms:W3CDTF">2025-08-26T04:57:59Z</dcterms:modified>
</cp:coreProperties>
</file>