
<file path=[Content_Types].xml><?xml version="1.0" encoding="utf-8"?>
<Types xmlns="http://schemas.openxmlformats.org/package/2006/content-types">
  <Default Extension="fntdata" ContentType="application/x-fontdata"/>
  <Default Extension="jpeg" ContentType="image/jpeg"/>
  <Default Extension="jpg" ContentType="image/pn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media/image3.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60" r:id="rId1"/>
    <p:sldMasterId id="2147483679" r:id="rId2"/>
  </p:sldMasterIdLst>
  <p:notesMasterIdLst>
    <p:notesMasterId r:id="rId50"/>
  </p:notesMasterIdLst>
  <p:sldIdLst>
    <p:sldId id="286" r:id="rId3"/>
    <p:sldId id="367" r:id="rId4"/>
    <p:sldId id="260" r:id="rId5"/>
    <p:sldId id="349" r:id="rId6"/>
    <p:sldId id="381" r:id="rId7"/>
    <p:sldId id="336" r:id="rId8"/>
    <p:sldId id="298" r:id="rId9"/>
    <p:sldId id="351" r:id="rId10"/>
    <p:sldId id="352" r:id="rId11"/>
    <p:sldId id="353" r:id="rId12"/>
    <p:sldId id="268" r:id="rId13"/>
    <p:sldId id="387" r:id="rId14"/>
    <p:sldId id="383" r:id="rId15"/>
    <p:sldId id="384" r:id="rId16"/>
    <p:sldId id="388" r:id="rId17"/>
    <p:sldId id="347" r:id="rId18"/>
    <p:sldId id="368" r:id="rId19"/>
    <p:sldId id="348" r:id="rId20"/>
    <p:sldId id="356" r:id="rId21"/>
    <p:sldId id="357" r:id="rId22"/>
    <p:sldId id="358" r:id="rId23"/>
    <p:sldId id="359" r:id="rId24"/>
    <p:sldId id="360" r:id="rId25"/>
    <p:sldId id="361" r:id="rId26"/>
    <p:sldId id="362" r:id="rId27"/>
    <p:sldId id="363" r:id="rId28"/>
    <p:sldId id="364" r:id="rId29"/>
    <p:sldId id="365" r:id="rId30"/>
    <p:sldId id="366" r:id="rId31"/>
    <p:sldId id="370" r:id="rId32"/>
    <p:sldId id="371" r:id="rId33"/>
    <p:sldId id="372" r:id="rId34"/>
    <p:sldId id="373" r:id="rId35"/>
    <p:sldId id="374" r:id="rId36"/>
    <p:sldId id="382" r:id="rId37"/>
    <p:sldId id="375" r:id="rId38"/>
    <p:sldId id="385" r:id="rId39"/>
    <p:sldId id="380" r:id="rId40"/>
    <p:sldId id="376" r:id="rId41"/>
    <p:sldId id="378" r:id="rId42"/>
    <p:sldId id="379" r:id="rId43"/>
    <p:sldId id="269" r:id="rId44"/>
    <p:sldId id="377" r:id="rId45"/>
    <p:sldId id="390" r:id="rId46"/>
    <p:sldId id="391" r:id="rId47"/>
    <p:sldId id="331" r:id="rId48"/>
    <p:sldId id="389" r:id="rId49"/>
  </p:sldIdLst>
  <p:sldSz cx="12192000" cy="6858000"/>
  <p:notesSz cx="6858000" cy="9144000"/>
  <p:embeddedFontLst>
    <p:embeddedFont>
      <p:font typeface="B Nazanin" panose="00000400000000000000" pitchFamily="2" charset="-78"/>
      <p:regular r:id="rId51"/>
    </p:embeddedFont>
    <p:embeddedFont>
      <p:font typeface="Century Gothic" panose="020B0502020202020204" pitchFamily="34" charset="0"/>
      <p:regular r:id="rId52"/>
      <p:bold r:id="rId53"/>
      <p:italic r:id="rId54"/>
      <p:boldItalic r:id="rId55"/>
    </p:embeddedFont>
    <p:embeddedFont>
      <p:font typeface="Nunito Sans SemiBold" pitchFamily="2" charset="0"/>
      <p:bold r:id="rId56"/>
      <p:boldItalic r:id="rId57"/>
    </p:embeddedFont>
    <p:embeddedFont>
      <p:font typeface="Wingdings 3" panose="05040102010807070707" pitchFamily="18" charset="2"/>
      <p:regular r:id="rId5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golmaghani" initials="s" lastIdx="1" clrIdx="0">
    <p:extLst>
      <p:ext uri="{19B8F6BF-5375-455C-9EA6-DF929625EA0E}">
        <p15:presenceInfo xmlns:p15="http://schemas.microsoft.com/office/powerpoint/2012/main" userId="s.golmagh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73" autoAdjust="0"/>
    <p:restoredTop sz="94660"/>
  </p:normalViewPr>
  <p:slideViewPr>
    <p:cSldViewPr snapToGrid="0">
      <p:cViewPr varScale="1">
        <p:scale>
          <a:sx n="86" d="100"/>
          <a:sy n="86" d="100"/>
        </p:scale>
        <p:origin x="58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font" Target="fonts/font5.fntdata"/><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font" Target="fonts/font3.fntdata"/><Relationship Id="rId58" Type="http://schemas.openxmlformats.org/officeDocument/2006/relationships/font" Target="fonts/font8.fntdata"/><Relationship Id="rId5" Type="http://schemas.openxmlformats.org/officeDocument/2006/relationships/slide" Target="slides/slide3.xml"/><Relationship Id="rId61"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font" Target="fonts/font6.fntdata"/><Relationship Id="rId8" Type="http://schemas.openxmlformats.org/officeDocument/2006/relationships/slide" Target="slides/slide6.xml"/><Relationship Id="rId51" Type="http://schemas.openxmlformats.org/officeDocument/2006/relationships/font" Target="fonts/font1.fntdata"/><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font" Target="fonts/font4.fntdata"/><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font" Target="fonts/font7.fntdata"/><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font" Target="fonts/font2.fntdata"/><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G:\&#1575;&#1602;&#1578;&#1589;&#1575;&#1583;%20&#1575;&#1591;&#1604;&#1575;&#1593;&#1575;&#1578;\&#1605;&#1578;&#1606;\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926890548937795E-2"/>
          <c:y val="1.8016806722689075E-2"/>
          <c:w val="0.8550484554815263"/>
          <c:h val="0.75932958380202475"/>
        </c:manualLayout>
      </c:layout>
      <c:barChart>
        <c:barDir val="col"/>
        <c:grouping val="clustered"/>
        <c:varyColors val="0"/>
        <c:ser>
          <c:idx val="0"/>
          <c:order val="0"/>
          <c:tx>
            <c:strRef>
              <c:f>Sheet1!$B$1</c:f>
              <c:strCache>
                <c:ptCount val="1"/>
                <c:pt idx="0">
                  <c:v>تعداد</c:v>
                </c:pt>
              </c:strCache>
            </c:strRef>
          </c:tx>
          <c:spPr>
            <a:solidFill>
              <a:schemeClr val="accent1"/>
            </a:solidFill>
            <a:ln>
              <a:noFill/>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Sheet1!$A$2:$A$40</c:f>
              <c:strCache>
                <c:ptCount val="39"/>
                <c:pt idx="0">
                  <c:v>USA</c:v>
                </c:pt>
                <c:pt idx="2">
                  <c:v> CHINA</c:v>
                </c:pt>
                <c:pt idx="4">
                  <c:v>ENGLAND</c:v>
                </c:pt>
                <c:pt idx="6">
                  <c:v>RUSSIA</c:v>
                </c:pt>
                <c:pt idx="8">
                  <c:v>GERMANY</c:v>
                </c:pt>
                <c:pt idx="10">
                  <c:v>CANADA</c:v>
                </c:pt>
                <c:pt idx="12">
                  <c:v>AUSTRALIA</c:v>
                </c:pt>
                <c:pt idx="14">
                  <c:v>SPAIN</c:v>
                </c:pt>
                <c:pt idx="16">
                  <c:v>UKRAINE</c:v>
                </c:pt>
                <c:pt idx="18">
                  <c:v>FRANCE</c:v>
                </c:pt>
                <c:pt idx="20">
                  <c:v>NETHERLANDS</c:v>
                </c:pt>
                <c:pt idx="22">
                  <c:v>ITALY</c:v>
                </c:pt>
                <c:pt idx="24">
                  <c:v>JAPAN</c:v>
                </c:pt>
                <c:pt idx="26">
                  <c:v>BRAZIL</c:v>
                </c:pt>
                <c:pt idx="28">
                  <c:v>POLAND</c:v>
                </c:pt>
                <c:pt idx="30">
                  <c:v>SOUTH KOREA</c:v>
                </c:pt>
                <c:pt idx="32">
                  <c:v>INDIA</c:v>
                </c:pt>
                <c:pt idx="34">
                  <c:v>ROMANIA</c:v>
                </c:pt>
                <c:pt idx="36">
                  <c:v>CZECH REPUBLIC</c:v>
                </c:pt>
                <c:pt idx="38">
                  <c:v>SOUTH AFRICA</c:v>
                </c:pt>
              </c:strCache>
            </c:strRef>
          </c:cat>
          <c:val>
            <c:numRef>
              <c:f>Sheet1!$B$2:$B$40</c:f>
              <c:numCache>
                <c:formatCode>General</c:formatCode>
                <c:ptCount val="39"/>
                <c:pt idx="0" formatCode="#,##0">
                  <c:v>1119</c:v>
                </c:pt>
                <c:pt idx="2">
                  <c:v>326</c:v>
                </c:pt>
                <c:pt idx="4">
                  <c:v>319</c:v>
                </c:pt>
                <c:pt idx="6">
                  <c:v>230</c:v>
                </c:pt>
                <c:pt idx="8">
                  <c:v>144</c:v>
                </c:pt>
                <c:pt idx="10">
                  <c:v>124</c:v>
                </c:pt>
                <c:pt idx="12">
                  <c:v>98</c:v>
                </c:pt>
                <c:pt idx="14">
                  <c:v>93</c:v>
                </c:pt>
                <c:pt idx="16">
                  <c:v>92</c:v>
                </c:pt>
                <c:pt idx="18">
                  <c:v>82</c:v>
                </c:pt>
                <c:pt idx="20">
                  <c:v>79</c:v>
                </c:pt>
                <c:pt idx="22">
                  <c:v>74</c:v>
                </c:pt>
                <c:pt idx="24">
                  <c:v>52</c:v>
                </c:pt>
                <c:pt idx="26">
                  <c:v>47</c:v>
                </c:pt>
                <c:pt idx="28">
                  <c:v>42</c:v>
                </c:pt>
                <c:pt idx="30">
                  <c:v>42</c:v>
                </c:pt>
                <c:pt idx="32">
                  <c:v>38</c:v>
                </c:pt>
                <c:pt idx="34">
                  <c:v>38</c:v>
                </c:pt>
                <c:pt idx="36">
                  <c:v>35</c:v>
                </c:pt>
                <c:pt idx="38">
                  <c:v>34</c:v>
                </c:pt>
              </c:numCache>
            </c:numRef>
          </c:val>
          <c:extLst>
            <c:ext xmlns:c16="http://schemas.microsoft.com/office/drawing/2014/chart" uri="{C3380CC4-5D6E-409C-BE32-E72D297353CC}">
              <c16:uniqueId val="{00000000-BE97-417B-9254-ABE9E66A8B30}"/>
            </c:ext>
          </c:extLst>
        </c:ser>
        <c:dLbls>
          <c:dLblPos val="outEnd"/>
          <c:showLegendKey val="0"/>
          <c:showVal val="1"/>
          <c:showCatName val="0"/>
          <c:showSerName val="0"/>
          <c:showPercent val="0"/>
          <c:showBubbleSize val="0"/>
        </c:dLbls>
        <c:gapWidth val="219"/>
        <c:overlap val="-27"/>
        <c:axId val="484006336"/>
        <c:axId val="484006896"/>
      </c:barChart>
      <c:catAx>
        <c:axId val="48400633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a-IR"/>
          </a:p>
        </c:txPr>
        <c:crossAx val="484006896"/>
        <c:crosses val="autoZero"/>
        <c:auto val="1"/>
        <c:lblAlgn val="ctr"/>
        <c:lblOffset val="100"/>
        <c:noMultiLvlLbl val="0"/>
      </c:catAx>
      <c:valAx>
        <c:axId val="484006896"/>
        <c:scaling>
          <c:orientation val="minMax"/>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a-IR"/>
          </a:p>
        </c:txPr>
        <c:crossAx val="48400633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878E50-2B03-41C8-9607-865F2E822E8F}" type="datetimeFigureOut">
              <a:rPr lang="en-US" smtClean="0"/>
              <a:t>2/16/2025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4A4CB-A512-4290-B1CA-CAB9C339582B}" type="slidenum">
              <a:rPr lang="en-US" smtClean="0"/>
              <a:t>‹#›</a:t>
            </a:fld>
            <a:endParaRPr lang="en-US" dirty="0"/>
          </a:p>
        </p:txBody>
      </p:sp>
    </p:spTree>
    <p:extLst>
      <p:ext uri="{BB962C8B-B14F-4D97-AF65-F5344CB8AC3E}">
        <p14:creationId xmlns:p14="http://schemas.microsoft.com/office/powerpoint/2010/main" val="1192577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Grp="1" noRot="1" noChangeAspect="1" noChangeArrowheads="1"/>
          </p:cNvSpPr>
          <p:nvPr>
            <p:ph type="sldImg"/>
          </p:nvPr>
        </p:nvSpPr>
        <p:spPr bwMode="auto">
          <a:xfrm>
            <a:off x="-16992600" y="-11796713"/>
            <a:ext cx="22159913" cy="12465051"/>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685800" y="4343400"/>
            <a:ext cx="5457825" cy="408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2245771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924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2292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2919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1583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3602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57821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0886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72753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About Us">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94561C4-9A67-A547-9BA9-FCB35D47188A}"/>
              </a:ext>
            </a:extLst>
          </p:cNvPr>
          <p:cNvSpPr>
            <a:spLocks noGrp="1"/>
          </p:cNvSpPr>
          <p:nvPr>
            <p:ph type="pic" sz="quarter" idx="25"/>
          </p:nvPr>
        </p:nvSpPr>
        <p:spPr>
          <a:xfrm>
            <a:off x="8417143" y="1878227"/>
            <a:ext cx="3774858" cy="4979773"/>
          </a:xfrm>
          <a:custGeom>
            <a:avLst/>
            <a:gdLst>
              <a:gd name="connsiteX0" fmla="*/ 6610866 w 7547750"/>
              <a:gd name="connsiteY0" fmla="*/ 0 h 9959546"/>
              <a:gd name="connsiteX1" fmla="*/ 7286788 w 7547750"/>
              <a:gd name="connsiteY1" fmla="*/ 34132 h 9959546"/>
              <a:gd name="connsiteX2" fmla="*/ 7547750 w 7547750"/>
              <a:gd name="connsiteY2" fmla="*/ 67292 h 9959546"/>
              <a:gd name="connsiteX3" fmla="*/ 7547750 w 7547750"/>
              <a:gd name="connsiteY3" fmla="*/ 9959546 h 9959546"/>
              <a:gd name="connsiteX4" fmla="*/ 911486 w 7547750"/>
              <a:gd name="connsiteY4" fmla="*/ 9959546 h 9959546"/>
              <a:gd name="connsiteX5" fmla="*/ 797896 w 7547750"/>
              <a:gd name="connsiteY5" fmla="*/ 9761996 h 9959546"/>
              <a:gd name="connsiteX6" fmla="*/ 0 w 7547750"/>
              <a:gd name="connsiteY6" fmla="*/ 6610865 h 9959546"/>
              <a:gd name="connsiteX7" fmla="*/ 6610866 w 7547750"/>
              <a:gd name="connsiteY7" fmla="*/ 0 h 9959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47750" h="9959546">
                <a:moveTo>
                  <a:pt x="6610866" y="0"/>
                </a:moveTo>
                <a:cubicBezTo>
                  <a:pt x="6839058" y="0"/>
                  <a:pt x="7064550" y="11562"/>
                  <a:pt x="7286788" y="34132"/>
                </a:cubicBezTo>
                <a:lnTo>
                  <a:pt x="7547750" y="67292"/>
                </a:lnTo>
                <a:lnTo>
                  <a:pt x="7547750" y="9959546"/>
                </a:lnTo>
                <a:lnTo>
                  <a:pt x="911486" y="9959546"/>
                </a:lnTo>
                <a:lnTo>
                  <a:pt x="797896" y="9761996"/>
                </a:lnTo>
                <a:cubicBezTo>
                  <a:pt x="289042" y="8825281"/>
                  <a:pt x="0" y="7751828"/>
                  <a:pt x="0" y="6610865"/>
                </a:cubicBezTo>
                <a:cubicBezTo>
                  <a:pt x="0" y="2959786"/>
                  <a:pt x="2959786" y="0"/>
                  <a:pt x="6610866" y="0"/>
                </a:cubicBezTo>
                <a:close/>
              </a:path>
            </a:pathLst>
          </a:custGeom>
          <a:solidFill>
            <a:schemeClr val="bg2">
              <a:lumMod val="95000"/>
            </a:schemeClr>
          </a:solidFill>
          <a:effectLst/>
        </p:spPr>
        <p:txBody>
          <a:bodyPr wrap="square">
            <a:noAutofit/>
          </a:bodyPr>
          <a:lstStyle>
            <a:lvl1pPr marL="0" indent="0">
              <a:buNone/>
              <a:defRPr sz="1300" b="1" i="0">
                <a:ln>
                  <a:noFill/>
                </a:ln>
                <a:solidFill>
                  <a:schemeClr val="bg1">
                    <a:lumMod val="85000"/>
                  </a:schemeClr>
                </a:solidFill>
                <a:latin typeface="Nunito Sans SemiBold" pitchFamily="2" charset="77"/>
                <a:ea typeface="Source Sans Pro Light" panose="020B0403030403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1419909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Watercolor Splatters">
    <p:spTree>
      <p:nvGrpSpPr>
        <p:cNvPr id="1" name=""/>
        <p:cNvGrpSpPr/>
        <p:nvPr/>
      </p:nvGrpSpPr>
      <p:grpSpPr>
        <a:xfrm>
          <a:off x="0" y="0"/>
          <a:ext cx="0" cy="0"/>
          <a:chOff x="0" y="0"/>
          <a:chExt cx="0" cy="0"/>
        </a:xfrm>
      </p:grpSpPr>
    </p:spTree>
    <p:extLst>
      <p:ext uri="{BB962C8B-B14F-4D97-AF65-F5344CB8AC3E}">
        <p14:creationId xmlns:p14="http://schemas.microsoft.com/office/powerpoint/2010/main" val="771087962"/>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18/08/1446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274017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lvl1pPr algn="ctr" rtl="1">
              <a:defRPr>
                <a:solidFill>
                  <a:srgbClr val="00B050"/>
                </a:solidFill>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normAutofit/>
          </a:bodyPr>
          <a:lstStyle>
            <a:lvl1pPr marL="342900" indent="-342900" algn="r" rtl="1">
              <a:lnSpc>
                <a:spcPct val="200000"/>
              </a:lnSpc>
              <a:buFont typeface="Wingdings" panose="05000000000000000000" pitchFamily="2" charset="2"/>
              <a:buChar char="v"/>
              <a:defRPr sz="1800" b="1">
                <a:cs typeface="Arial" panose="020B0604020202020204" pitchFamily="34" charset="0"/>
              </a:defRPr>
            </a:lvl1pPr>
            <a:lvl2pPr marL="742950" indent="-285750" algn="r" rtl="1">
              <a:lnSpc>
                <a:spcPct val="200000"/>
              </a:lnSpc>
              <a:buFont typeface="Wingdings" panose="05000000000000000000" pitchFamily="2" charset="2"/>
              <a:buChar char="v"/>
              <a:defRPr sz="1800" b="1">
                <a:cs typeface="Arial" panose="020B0604020202020204" pitchFamily="34" charset="0"/>
              </a:defRPr>
            </a:lvl2pPr>
            <a:lvl3pPr marL="1143000" indent="-228600" algn="r" rtl="1">
              <a:lnSpc>
                <a:spcPct val="200000"/>
              </a:lnSpc>
              <a:buFont typeface="Wingdings" panose="05000000000000000000" pitchFamily="2" charset="2"/>
              <a:buChar char="v"/>
              <a:defRPr sz="1800" b="1">
                <a:cs typeface="Arial" panose="020B0604020202020204" pitchFamily="34" charset="0"/>
              </a:defRPr>
            </a:lvl3pPr>
            <a:lvl4pPr marL="1600200" indent="-228600" algn="r" rtl="1">
              <a:lnSpc>
                <a:spcPct val="200000"/>
              </a:lnSpc>
              <a:buFont typeface="Wingdings" panose="05000000000000000000" pitchFamily="2" charset="2"/>
              <a:buChar char="v"/>
              <a:defRPr sz="1800" b="1">
                <a:cs typeface="Arial" panose="020B0604020202020204" pitchFamily="34" charset="0"/>
              </a:defRPr>
            </a:lvl4pPr>
            <a:lvl5pPr marL="2057400" indent="-228600" algn="r" rtl="1">
              <a:lnSpc>
                <a:spcPct val="200000"/>
              </a:lnSpc>
              <a:buFont typeface="Wingdings" panose="05000000000000000000" pitchFamily="2" charset="2"/>
              <a:buChar char="v"/>
              <a:defRPr sz="1800" b="1">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0" y="757258"/>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2460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18/08/1446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2392764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41616F-9C5D-485C-8BD3-5FFE8DE4A95C}" type="datetimeFigureOut">
              <a:rPr lang="fa-IR" smtClean="0"/>
              <a:t>18/08/1446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4103366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1E41616F-9C5D-485C-8BD3-5FFE8DE4A95C}" type="datetimeFigureOut">
              <a:rPr lang="fa-IR" smtClean="0"/>
              <a:t>18/08/1446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14986746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1E41616F-9C5D-485C-8BD3-5FFE8DE4A95C}" type="datetimeFigureOut">
              <a:rPr lang="fa-IR" smtClean="0"/>
              <a:t>18/08/1446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207572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1E41616F-9C5D-485C-8BD3-5FFE8DE4A95C}" type="datetimeFigureOut">
              <a:rPr lang="fa-IR" smtClean="0"/>
              <a:t>18/08/1446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8060993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1616F-9C5D-485C-8BD3-5FFE8DE4A95C}" type="datetimeFigureOut">
              <a:rPr lang="fa-IR" smtClean="0"/>
              <a:t>18/08/1446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3864537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1616F-9C5D-485C-8BD3-5FFE8DE4A95C}" type="datetimeFigureOut">
              <a:rPr lang="fa-IR" smtClean="0"/>
              <a:t>18/08/1446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31442574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1616F-9C5D-485C-8BD3-5FFE8DE4A95C}" type="datetimeFigureOut">
              <a:rPr lang="fa-IR" smtClean="0"/>
              <a:t>18/08/1446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2879328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18/08/1446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18629582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1E41616F-9C5D-485C-8BD3-5FFE8DE4A95C}" type="datetimeFigureOut">
              <a:rPr lang="fa-IR" smtClean="0"/>
              <a:t>18/08/1446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85D567D-1490-4FD9-B2E2-E39AC81EAA06}" type="slidenum">
              <a:rPr lang="fa-IR" smtClean="0"/>
              <a:t>‹#›</a:t>
            </a:fld>
            <a:endParaRPr lang="fa-IR"/>
          </a:p>
        </p:txBody>
      </p:sp>
    </p:spTree>
    <p:extLst>
      <p:ext uri="{BB962C8B-B14F-4D97-AF65-F5344CB8AC3E}">
        <p14:creationId xmlns:p14="http://schemas.microsoft.com/office/powerpoint/2010/main" val="198576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31741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937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963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063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276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97863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26174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2/16/2025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15924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1616F-9C5D-485C-8BD3-5FFE8DE4A95C}" type="datetimeFigureOut">
              <a:rPr lang="fa-IR" smtClean="0"/>
              <a:t>18/08/1446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D567D-1490-4FD9-B2E2-E39AC81EAA06}" type="slidenum">
              <a:rPr lang="fa-IR" smtClean="0"/>
              <a:t>‹#›</a:t>
            </a:fld>
            <a:endParaRPr lang="fa-IR"/>
          </a:p>
        </p:txBody>
      </p:sp>
    </p:spTree>
    <p:extLst>
      <p:ext uri="{BB962C8B-B14F-4D97-AF65-F5344CB8AC3E}">
        <p14:creationId xmlns:p14="http://schemas.microsoft.com/office/powerpoint/2010/main" val="90653565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a.wikipedia.org/wiki/%D8%A2%D9%84%D9%81%D8%B1%D8%AF_%D9%85%D8%A7%D8%B1%D8%B4%D8%A7%D9%8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a.wikipedia.org/wiki/%D8%A7%D8%B1%D8%B3%D8%B7%D9%8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fa.wikipedia.org/wiki/%D8%A7%D9%86%D9%82%D9%84%D8%A7%D8%A8_%D8%A7%D8%B7%D9%84%D8%A7%D8%B9%D8%A7%D8%A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fa.wikipedia.org/wiki/%D8%A7%D9%86%D9%82%D9%84%D8%A7%D8%A8_%D8%B5%D9%86%D8%B9%D8%AA%DB%8C" TargetMode="External"/><Relationship Id="rId2" Type="http://schemas.openxmlformats.org/officeDocument/2006/relationships/hyperlink" Target="https://fa.wikipedia.org/wiki/%D8%A7%D9%86%D9%82%D9%84%D8%A7%D8%A8_%D8%A7%D8%B7%D9%84%D8%A7%D8%B9%D8%A7%D8%AA" TargetMode="External"/><Relationship Id="rId1" Type="http://schemas.openxmlformats.org/officeDocument/2006/relationships/slideLayout" Target="../slideLayouts/slideLayout2.xml"/><Relationship Id="rId4" Type="http://schemas.openxmlformats.org/officeDocument/2006/relationships/hyperlink" Target="https://fa.wikipedia.org/wiki/%D8%A7%D9%86%D9%82%D9%84%D8%A7%D8%A8_%D8%B9%D9%84%D9%85%DB%8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fa.wikipedia.org/wiki/%D8%A7%D9%82%D8%AA%D8%B5%D8%A7%D8%AF" TargetMode="External"/><Relationship Id="rId2" Type="http://schemas.openxmlformats.org/officeDocument/2006/relationships/hyperlink" Target="https://fa.wikipedia.org/wiki/%D8%A7%D8%B7%D9%84%D8%A7%D8%B9%D8%A7%D8%A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fa.wikipedia.org/wiki/%D8%A7%D9%86%D8%AA%D9%82%D8%A7%D9%84_%D8%A7%D8%B7%D9%84%D8%A7%D8%B9%D8%A7%D8%AA" TargetMode="External"/><Relationship Id="rId2" Type="http://schemas.openxmlformats.org/officeDocument/2006/relationships/hyperlink" Target="https://fa.wikipedia.org/wiki/%D9%81%D8%B1%D8%AF%D8%B1%DB%8C%D8%B4_%D9%87%D8%A7%DB%8C%DA%A9"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fa.wikipedia.org/wiki/%D8%AC%D8%B1%D8%AC_%D8%A7%D8%B3%D8%AA%DB%8C%DA%AF%D9%84%D8%B1" TargetMode="External"/><Relationship Id="rId2" Type="http://schemas.openxmlformats.org/officeDocument/2006/relationships/hyperlink" Target="https://fa.wikipedia.org/wiki/%D9%88%DB%8C%D9%84%DB%8C%D8%A7%D9%85_%D9%88%DB%8C%DA%A9%D8%B1%DB%8C"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6" name="Group 175">
            <a:extLst>
              <a:ext uri="{FF2B5EF4-FFF2-40B4-BE49-F238E27FC236}">
                <a16:creationId xmlns:a16="http://schemas.microsoft.com/office/drawing/2014/main" id="{08A8CBD8-84C5-1E44-A119-F794050BB843}"/>
              </a:ext>
            </a:extLst>
          </p:cNvPr>
          <p:cNvGrpSpPr/>
          <p:nvPr/>
        </p:nvGrpSpPr>
        <p:grpSpPr>
          <a:xfrm rot="10800000">
            <a:off x="-383625" y="5250631"/>
            <a:ext cx="12834385" cy="2096055"/>
            <a:chOff x="1869557" y="865171"/>
            <a:chExt cx="4790303" cy="782331"/>
          </a:xfrm>
        </p:grpSpPr>
        <p:sp>
          <p:nvSpPr>
            <p:cNvPr id="177" name="Freeform 85">
              <a:extLst>
                <a:ext uri="{FF2B5EF4-FFF2-40B4-BE49-F238E27FC236}">
                  <a16:creationId xmlns:a16="http://schemas.microsoft.com/office/drawing/2014/main" id="{6D08C46E-8519-AE40-BD09-3DF449E8A98A}"/>
                </a:ext>
              </a:extLst>
            </p:cNvPr>
            <p:cNvSpPr>
              <a:spLocks noChangeArrowheads="1"/>
            </p:cNvSpPr>
            <p:nvPr/>
          </p:nvSpPr>
          <p:spPr bwMode="auto">
            <a:xfrm>
              <a:off x="4641128" y="1176573"/>
              <a:ext cx="252747" cy="312152"/>
            </a:xfrm>
            <a:custGeom>
              <a:avLst/>
              <a:gdLst>
                <a:gd name="T0" fmla="*/ 0 w 1031"/>
                <a:gd name="T1" fmla="*/ 638 h 1276"/>
                <a:gd name="T2" fmla="*/ 1030 w 1031"/>
                <a:gd name="T3" fmla="*/ 1275 h 1276"/>
                <a:gd name="T4" fmla="*/ 1030 w 1031"/>
                <a:gd name="T5" fmla="*/ 0 h 1276"/>
                <a:gd name="T6" fmla="*/ 0 w 1031"/>
                <a:gd name="T7" fmla="*/ 638 h 1276"/>
              </a:gdLst>
              <a:ahLst/>
              <a:cxnLst>
                <a:cxn ang="0">
                  <a:pos x="T0" y="T1"/>
                </a:cxn>
                <a:cxn ang="0">
                  <a:pos x="T2" y="T3"/>
                </a:cxn>
                <a:cxn ang="0">
                  <a:pos x="T4" y="T5"/>
                </a:cxn>
                <a:cxn ang="0">
                  <a:pos x="T6" y="T7"/>
                </a:cxn>
              </a:cxnLst>
              <a:rect l="0" t="0" r="r" b="b"/>
              <a:pathLst>
                <a:path w="1031" h="1276">
                  <a:moveTo>
                    <a:pt x="0" y="638"/>
                  </a:moveTo>
                  <a:lnTo>
                    <a:pt x="1030" y="1275"/>
                  </a:lnTo>
                  <a:lnTo>
                    <a:pt x="1030" y="0"/>
                  </a:lnTo>
                  <a:lnTo>
                    <a:pt x="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78" name="Freeform 87">
              <a:extLst>
                <a:ext uri="{FF2B5EF4-FFF2-40B4-BE49-F238E27FC236}">
                  <a16:creationId xmlns:a16="http://schemas.microsoft.com/office/drawing/2014/main" id="{303523BB-DA87-4643-B8B8-AD91946687CE}"/>
                </a:ext>
              </a:extLst>
            </p:cNvPr>
            <p:cNvSpPr>
              <a:spLocks noChangeArrowheads="1"/>
            </p:cNvSpPr>
            <p:nvPr/>
          </p:nvSpPr>
          <p:spPr bwMode="auto">
            <a:xfrm>
              <a:off x="4641128" y="872732"/>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79" name="Freeform 89">
              <a:extLst>
                <a:ext uri="{FF2B5EF4-FFF2-40B4-BE49-F238E27FC236}">
                  <a16:creationId xmlns:a16="http://schemas.microsoft.com/office/drawing/2014/main" id="{1016D806-6645-9946-963C-003AB0A6336E}"/>
                </a:ext>
              </a:extLst>
            </p:cNvPr>
            <p:cNvSpPr>
              <a:spLocks noChangeArrowheads="1"/>
            </p:cNvSpPr>
            <p:nvPr/>
          </p:nvSpPr>
          <p:spPr bwMode="auto">
            <a:xfrm>
              <a:off x="4641128" y="1324875"/>
              <a:ext cx="252747" cy="313233"/>
            </a:xfrm>
            <a:custGeom>
              <a:avLst/>
              <a:gdLst>
                <a:gd name="T0" fmla="*/ 1030 w 1031"/>
                <a:gd name="T1" fmla="*/ 637 h 1277"/>
                <a:gd name="T2" fmla="*/ 0 w 1031"/>
                <a:gd name="T3" fmla="*/ 1276 h 1277"/>
                <a:gd name="T4" fmla="*/ 0 w 1031"/>
                <a:gd name="T5" fmla="*/ 0 h 1277"/>
                <a:gd name="T6" fmla="*/ 1030 w 1031"/>
                <a:gd name="T7" fmla="*/ 637 h 1277"/>
              </a:gdLst>
              <a:ahLst/>
              <a:cxnLst>
                <a:cxn ang="0">
                  <a:pos x="T0" y="T1"/>
                </a:cxn>
                <a:cxn ang="0">
                  <a:pos x="T2" y="T3"/>
                </a:cxn>
                <a:cxn ang="0">
                  <a:pos x="T4" y="T5"/>
                </a:cxn>
                <a:cxn ang="0">
                  <a:pos x="T6" y="T7"/>
                </a:cxn>
              </a:cxnLst>
              <a:rect l="0" t="0" r="r" b="b"/>
              <a:pathLst>
                <a:path w="1031" h="1277">
                  <a:moveTo>
                    <a:pt x="1030" y="637"/>
                  </a:moveTo>
                  <a:lnTo>
                    <a:pt x="0" y="1276"/>
                  </a:lnTo>
                  <a:lnTo>
                    <a:pt x="0" y="0"/>
                  </a:lnTo>
                  <a:lnTo>
                    <a:pt x="1030" y="637"/>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0" name="Freeform 91">
              <a:extLst>
                <a:ext uri="{FF2B5EF4-FFF2-40B4-BE49-F238E27FC236}">
                  <a16:creationId xmlns:a16="http://schemas.microsoft.com/office/drawing/2014/main" id="{DF97A69F-C49D-CC4A-B36D-F55C9DA1F97A}"/>
                </a:ext>
              </a:extLst>
            </p:cNvPr>
            <p:cNvSpPr>
              <a:spLocks noChangeArrowheads="1"/>
            </p:cNvSpPr>
            <p:nvPr/>
          </p:nvSpPr>
          <p:spPr bwMode="auto">
            <a:xfrm>
              <a:off x="4641128" y="1028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1" name="Freeform 92">
              <a:extLst>
                <a:ext uri="{FF2B5EF4-FFF2-40B4-BE49-F238E27FC236}">
                  <a16:creationId xmlns:a16="http://schemas.microsoft.com/office/drawing/2014/main" id="{CCCF5E77-8D46-A846-8626-E6B308249AE1}"/>
                </a:ext>
              </a:extLst>
            </p:cNvPr>
            <p:cNvSpPr>
              <a:spLocks noChangeArrowheads="1"/>
            </p:cNvSpPr>
            <p:nvPr/>
          </p:nvSpPr>
          <p:spPr bwMode="auto">
            <a:xfrm>
              <a:off x="4641128" y="865171"/>
              <a:ext cx="252747" cy="163097"/>
            </a:xfrm>
            <a:custGeom>
              <a:avLst/>
              <a:gdLst>
                <a:gd name="T0" fmla="*/ 0 w 1031"/>
                <a:gd name="T1" fmla="*/ 0 h 667"/>
                <a:gd name="T2" fmla="*/ 0 w 1031"/>
                <a:gd name="T3" fmla="*/ 666 h 667"/>
                <a:gd name="T4" fmla="*/ 1030 w 1031"/>
                <a:gd name="T5" fmla="*/ 28 h 667"/>
                <a:gd name="T6" fmla="*/ 985 w 1031"/>
                <a:gd name="T7" fmla="*/ 0 h 667"/>
                <a:gd name="T8" fmla="*/ 0 w 1031"/>
                <a:gd name="T9" fmla="*/ 0 h 667"/>
              </a:gdLst>
              <a:ahLst/>
              <a:cxnLst>
                <a:cxn ang="0">
                  <a:pos x="T0" y="T1"/>
                </a:cxn>
                <a:cxn ang="0">
                  <a:pos x="T2" y="T3"/>
                </a:cxn>
                <a:cxn ang="0">
                  <a:pos x="T4" y="T5"/>
                </a:cxn>
                <a:cxn ang="0">
                  <a:pos x="T6" y="T7"/>
                </a:cxn>
                <a:cxn ang="0">
                  <a:pos x="T8" y="T9"/>
                </a:cxn>
              </a:cxnLst>
              <a:rect l="0" t="0" r="r" b="b"/>
              <a:pathLst>
                <a:path w="1031" h="667">
                  <a:moveTo>
                    <a:pt x="0" y="0"/>
                  </a:moveTo>
                  <a:lnTo>
                    <a:pt x="0" y="666"/>
                  </a:lnTo>
                  <a:lnTo>
                    <a:pt x="1030" y="28"/>
                  </a:lnTo>
                  <a:lnTo>
                    <a:pt x="985" y="0"/>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2" name="Freeform 98">
              <a:extLst>
                <a:ext uri="{FF2B5EF4-FFF2-40B4-BE49-F238E27FC236}">
                  <a16:creationId xmlns:a16="http://schemas.microsoft.com/office/drawing/2014/main" id="{89A9256A-BA3E-B649-944B-044CDCD2E458}"/>
                </a:ext>
              </a:extLst>
            </p:cNvPr>
            <p:cNvSpPr>
              <a:spLocks noChangeArrowheads="1"/>
            </p:cNvSpPr>
            <p:nvPr/>
          </p:nvSpPr>
          <p:spPr bwMode="auto">
            <a:xfrm>
              <a:off x="4892794"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3" name="Freeform 104">
              <a:extLst>
                <a:ext uri="{FF2B5EF4-FFF2-40B4-BE49-F238E27FC236}">
                  <a16:creationId xmlns:a16="http://schemas.microsoft.com/office/drawing/2014/main" id="{F15C7311-54C9-4E42-BE9A-85C05C4FFF39}"/>
                </a:ext>
              </a:extLst>
            </p:cNvPr>
            <p:cNvSpPr>
              <a:spLocks noChangeArrowheads="1"/>
            </p:cNvSpPr>
            <p:nvPr/>
          </p:nvSpPr>
          <p:spPr bwMode="auto">
            <a:xfrm>
              <a:off x="4892794"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4" name="Freeform 106">
              <a:extLst>
                <a:ext uri="{FF2B5EF4-FFF2-40B4-BE49-F238E27FC236}">
                  <a16:creationId xmlns:a16="http://schemas.microsoft.com/office/drawing/2014/main" id="{3E49B968-1525-4643-8B10-B97EBF60BE3B}"/>
                </a:ext>
              </a:extLst>
            </p:cNvPr>
            <p:cNvSpPr>
              <a:spLocks noChangeArrowheads="1"/>
            </p:cNvSpPr>
            <p:nvPr/>
          </p:nvSpPr>
          <p:spPr bwMode="auto">
            <a:xfrm>
              <a:off x="4892794"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5" name="Freeform 111">
              <a:extLst>
                <a:ext uri="{FF2B5EF4-FFF2-40B4-BE49-F238E27FC236}">
                  <a16:creationId xmlns:a16="http://schemas.microsoft.com/office/drawing/2014/main" id="{7D31C030-F766-D74B-B6EA-DDEBA01D5B15}"/>
                </a:ext>
              </a:extLst>
            </p:cNvPr>
            <p:cNvSpPr>
              <a:spLocks noChangeArrowheads="1"/>
            </p:cNvSpPr>
            <p:nvPr/>
          </p:nvSpPr>
          <p:spPr bwMode="auto">
            <a:xfrm>
              <a:off x="4892794"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6" name="Freeform 112">
              <a:extLst>
                <a:ext uri="{FF2B5EF4-FFF2-40B4-BE49-F238E27FC236}">
                  <a16:creationId xmlns:a16="http://schemas.microsoft.com/office/drawing/2014/main" id="{42F54B0F-5946-A147-ADDE-3F4EE42A616D}"/>
                </a:ext>
              </a:extLst>
            </p:cNvPr>
            <p:cNvSpPr>
              <a:spLocks noChangeArrowheads="1"/>
            </p:cNvSpPr>
            <p:nvPr/>
          </p:nvSpPr>
          <p:spPr bwMode="auto">
            <a:xfrm>
              <a:off x="4892794"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7" name="Freeform 115">
              <a:extLst>
                <a:ext uri="{FF2B5EF4-FFF2-40B4-BE49-F238E27FC236}">
                  <a16:creationId xmlns:a16="http://schemas.microsoft.com/office/drawing/2014/main" id="{AF16B715-E6EB-FF4B-9CF4-38F800E0CD58}"/>
                </a:ext>
              </a:extLst>
            </p:cNvPr>
            <p:cNvSpPr>
              <a:spLocks noChangeArrowheads="1"/>
            </p:cNvSpPr>
            <p:nvPr/>
          </p:nvSpPr>
          <p:spPr bwMode="auto">
            <a:xfrm>
              <a:off x="2117983" y="1176573"/>
              <a:ext cx="252747" cy="312152"/>
            </a:xfrm>
            <a:custGeom>
              <a:avLst/>
              <a:gdLst>
                <a:gd name="T0" fmla="*/ 0 w 1031"/>
                <a:gd name="T1" fmla="*/ 638 h 1276"/>
                <a:gd name="T2" fmla="*/ 1030 w 1031"/>
                <a:gd name="T3" fmla="*/ 1275 h 1276"/>
                <a:gd name="T4" fmla="*/ 1030 w 1031"/>
                <a:gd name="T5" fmla="*/ 0 h 1276"/>
                <a:gd name="T6" fmla="*/ 0 w 1031"/>
                <a:gd name="T7" fmla="*/ 638 h 1276"/>
              </a:gdLst>
              <a:ahLst/>
              <a:cxnLst>
                <a:cxn ang="0">
                  <a:pos x="T0" y="T1"/>
                </a:cxn>
                <a:cxn ang="0">
                  <a:pos x="T2" y="T3"/>
                </a:cxn>
                <a:cxn ang="0">
                  <a:pos x="T4" y="T5"/>
                </a:cxn>
                <a:cxn ang="0">
                  <a:pos x="T6" y="T7"/>
                </a:cxn>
              </a:cxnLst>
              <a:rect l="0" t="0" r="r" b="b"/>
              <a:pathLst>
                <a:path w="1031" h="1276">
                  <a:moveTo>
                    <a:pt x="0" y="638"/>
                  </a:moveTo>
                  <a:lnTo>
                    <a:pt x="1030" y="1275"/>
                  </a:lnTo>
                  <a:lnTo>
                    <a:pt x="1030"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8" name="Freeform 120">
              <a:extLst>
                <a:ext uri="{FF2B5EF4-FFF2-40B4-BE49-F238E27FC236}">
                  <a16:creationId xmlns:a16="http://schemas.microsoft.com/office/drawing/2014/main" id="{ACF2868F-6E49-4A43-BF4F-DB94A41C3739}"/>
                </a:ext>
              </a:extLst>
            </p:cNvPr>
            <p:cNvSpPr>
              <a:spLocks noChangeArrowheads="1"/>
            </p:cNvSpPr>
            <p:nvPr/>
          </p:nvSpPr>
          <p:spPr bwMode="auto">
            <a:xfrm>
              <a:off x="1869557" y="1028269"/>
              <a:ext cx="249506" cy="313233"/>
            </a:xfrm>
            <a:custGeom>
              <a:avLst/>
              <a:gdLst>
                <a:gd name="T0" fmla="*/ 0 w 1017"/>
                <a:gd name="T1" fmla="*/ 630 h 1277"/>
                <a:gd name="T2" fmla="*/ 0 w 1017"/>
                <a:gd name="T3" fmla="*/ 646 h 1277"/>
                <a:gd name="T4" fmla="*/ 1016 w 1017"/>
                <a:gd name="T5" fmla="*/ 1276 h 1277"/>
                <a:gd name="T6" fmla="*/ 1016 w 1017"/>
                <a:gd name="T7" fmla="*/ 0 h 1277"/>
                <a:gd name="T8" fmla="*/ 0 w 1017"/>
                <a:gd name="T9" fmla="*/ 630 h 1277"/>
              </a:gdLst>
              <a:ahLst/>
              <a:cxnLst>
                <a:cxn ang="0">
                  <a:pos x="T0" y="T1"/>
                </a:cxn>
                <a:cxn ang="0">
                  <a:pos x="T2" y="T3"/>
                </a:cxn>
                <a:cxn ang="0">
                  <a:pos x="T4" y="T5"/>
                </a:cxn>
                <a:cxn ang="0">
                  <a:pos x="T6" y="T7"/>
                </a:cxn>
                <a:cxn ang="0">
                  <a:pos x="T8" y="T9"/>
                </a:cxn>
              </a:cxnLst>
              <a:rect l="0" t="0" r="r" b="b"/>
              <a:pathLst>
                <a:path w="1017" h="1277">
                  <a:moveTo>
                    <a:pt x="0" y="630"/>
                  </a:moveTo>
                  <a:lnTo>
                    <a:pt x="0" y="646"/>
                  </a:lnTo>
                  <a:lnTo>
                    <a:pt x="1016" y="1276"/>
                  </a:lnTo>
                  <a:lnTo>
                    <a:pt x="1016" y="0"/>
                  </a:lnTo>
                  <a:lnTo>
                    <a:pt x="0" y="630"/>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89" name="Freeform 121">
              <a:extLst>
                <a:ext uri="{FF2B5EF4-FFF2-40B4-BE49-F238E27FC236}">
                  <a16:creationId xmlns:a16="http://schemas.microsoft.com/office/drawing/2014/main" id="{30C3630A-F33B-A44E-9607-4E49FCE0D524}"/>
                </a:ext>
              </a:extLst>
            </p:cNvPr>
            <p:cNvSpPr>
              <a:spLocks noChangeArrowheads="1"/>
            </p:cNvSpPr>
            <p:nvPr/>
          </p:nvSpPr>
          <p:spPr bwMode="auto">
            <a:xfrm>
              <a:off x="1869557" y="865171"/>
              <a:ext cx="249506" cy="163097"/>
            </a:xfrm>
            <a:custGeom>
              <a:avLst/>
              <a:gdLst>
                <a:gd name="T0" fmla="*/ 31 w 1017"/>
                <a:gd name="T1" fmla="*/ 0 h 667"/>
                <a:gd name="T2" fmla="*/ 0 w 1017"/>
                <a:gd name="T3" fmla="*/ 19 h 667"/>
                <a:gd name="T4" fmla="*/ 0 w 1017"/>
                <a:gd name="T5" fmla="*/ 36 h 667"/>
                <a:gd name="T6" fmla="*/ 1016 w 1017"/>
                <a:gd name="T7" fmla="*/ 666 h 667"/>
                <a:gd name="T8" fmla="*/ 1016 w 1017"/>
                <a:gd name="T9" fmla="*/ 0 h 667"/>
                <a:gd name="T10" fmla="*/ 31 w 1017"/>
                <a:gd name="T11" fmla="*/ 0 h 667"/>
              </a:gdLst>
              <a:ahLst/>
              <a:cxnLst>
                <a:cxn ang="0">
                  <a:pos x="T0" y="T1"/>
                </a:cxn>
                <a:cxn ang="0">
                  <a:pos x="T2" y="T3"/>
                </a:cxn>
                <a:cxn ang="0">
                  <a:pos x="T4" y="T5"/>
                </a:cxn>
                <a:cxn ang="0">
                  <a:pos x="T6" y="T7"/>
                </a:cxn>
                <a:cxn ang="0">
                  <a:pos x="T8" y="T9"/>
                </a:cxn>
                <a:cxn ang="0">
                  <a:pos x="T10" y="T11"/>
                </a:cxn>
              </a:cxnLst>
              <a:rect l="0" t="0" r="r" b="b"/>
              <a:pathLst>
                <a:path w="1017" h="667">
                  <a:moveTo>
                    <a:pt x="31" y="0"/>
                  </a:moveTo>
                  <a:lnTo>
                    <a:pt x="0" y="19"/>
                  </a:lnTo>
                  <a:lnTo>
                    <a:pt x="0" y="36"/>
                  </a:lnTo>
                  <a:lnTo>
                    <a:pt x="1016" y="666"/>
                  </a:lnTo>
                  <a:lnTo>
                    <a:pt x="1016" y="0"/>
                  </a:lnTo>
                  <a:lnTo>
                    <a:pt x="31" y="0"/>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0" name="Freeform 126">
              <a:extLst>
                <a:ext uri="{FF2B5EF4-FFF2-40B4-BE49-F238E27FC236}">
                  <a16:creationId xmlns:a16="http://schemas.microsoft.com/office/drawing/2014/main" id="{F8AABCAC-7960-D44D-9659-955841DF5456}"/>
                </a:ext>
              </a:extLst>
            </p:cNvPr>
            <p:cNvSpPr>
              <a:spLocks noChangeArrowheads="1"/>
            </p:cNvSpPr>
            <p:nvPr/>
          </p:nvSpPr>
          <p:spPr bwMode="auto">
            <a:xfrm>
              <a:off x="2370730"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1" name="Freeform 128">
              <a:extLst>
                <a:ext uri="{FF2B5EF4-FFF2-40B4-BE49-F238E27FC236}">
                  <a16:creationId xmlns:a16="http://schemas.microsoft.com/office/drawing/2014/main" id="{5B482CD6-1D61-9744-ACF1-3F04227D22D3}"/>
                </a:ext>
              </a:extLst>
            </p:cNvPr>
            <p:cNvSpPr>
              <a:spLocks noChangeArrowheads="1"/>
            </p:cNvSpPr>
            <p:nvPr/>
          </p:nvSpPr>
          <p:spPr bwMode="auto">
            <a:xfrm>
              <a:off x="2117983" y="872732"/>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2" name="Freeform 129">
              <a:extLst>
                <a:ext uri="{FF2B5EF4-FFF2-40B4-BE49-F238E27FC236}">
                  <a16:creationId xmlns:a16="http://schemas.microsoft.com/office/drawing/2014/main" id="{B896AB49-AA35-B64F-8DA1-41F839CC9B93}"/>
                </a:ext>
              </a:extLst>
            </p:cNvPr>
            <p:cNvSpPr>
              <a:spLocks noChangeArrowheads="1"/>
            </p:cNvSpPr>
            <p:nvPr/>
          </p:nvSpPr>
          <p:spPr bwMode="auto">
            <a:xfrm>
              <a:off x="2370730"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3" name="Freeform 130">
              <a:extLst>
                <a:ext uri="{FF2B5EF4-FFF2-40B4-BE49-F238E27FC236}">
                  <a16:creationId xmlns:a16="http://schemas.microsoft.com/office/drawing/2014/main" id="{D7A1D02B-41A6-1B41-8DB4-45D370838FB1}"/>
                </a:ext>
              </a:extLst>
            </p:cNvPr>
            <p:cNvSpPr>
              <a:spLocks noChangeArrowheads="1"/>
            </p:cNvSpPr>
            <p:nvPr/>
          </p:nvSpPr>
          <p:spPr bwMode="auto">
            <a:xfrm>
              <a:off x="2875142" y="1324875"/>
              <a:ext cx="252747" cy="313233"/>
            </a:xfrm>
            <a:custGeom>
              <a:avLst/>
              <a:gdLst>
                <a:gd name="T0" fmla="*/ 0 w 1032"/>
                <a:gd name="T1" fmla="*/ 637 h 1277"/>
                <a:gd name="T2" fmla="*/ 1031 w 1032"/>
                <a:gd name="T3" fmla="*/ 1276 h 1277"/>
                <a:gd name="T4" fmla="*/ 1031 w 1032"/>
                <a:gd name="T5" fmla="*/ 0 h 1277"/>
                <a:gd name="T6" fmla="*/ 0 w 1032"/>
                <a:gd name="T7" fmla="*/ 637 h 1277"/>
              </a:gdLst>
              <a:ahLst/>
              <a:cxnLst>
                <a:cxn ang="0">
                  <a:pos x="T0" y="T1"/>
                </a:cxn>
                <a:cxn ang="0">
                  <a:pos x="T2" y="T3"/>
                </a:cxn>
                <a:cxn ang="0">
                  <a:pos x="T4" y="T5"/>
                </a:cxn>
                <a:cxn ang="0">
                  <a:pos x="T6" y="T7"/>
                </a:cxn>
              </a:cxnLst>
              <a:rect l="0" t="0" r="r" b="b"/>
              <a:pathLst>
                <a:path w="1032" h="1277">
                  <a:moveTo>
                    <a:pt x="0" y="637"/>
                  </a:moveTo>
                  <a:lnTo>
                    <a:pt x="1031" y="1276"/>
                  </a:lnTo>
                  <a:lnTo>
                    <a:pt x="1031" y="0"/>
                  </a:lnTo>
                  <a:lnTo>
                    <a:pt x="0" y="637"/>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4" name="Freeform 131">
              <a:extLst>
                <a:ext uri="{FF2B5EF4-FFF2-40B4-BE49-F238E27FC236}">
                  <a16:creationId xmlns:a16="http://schemas.microsoft.com/office/drawing/2014/main" id="{522ADA0D-6205-8C49-9F52-089AE3D64366}"/>
                </a:ext>
              </a:extLst>
            </p:cNvPr>
            <p:cNvSpPr>
              <a:spLocks noChangeArrowheads="1"/>
            </p:cNvSpPr>
            <p:nvPr/>
          </p:nvSpPr>
          <p:spPr bwMode="auto">
            <a:xfrm>
              <a:off x="1869557" y="1324875"/>
              <a:ext cx="249506" cy="313233"/>
            </a:xfrm>
            <a:custGeom>
              <a:avLst/>
              <a:gdLst>
                <a:gd name="T0" fmla="*/ 0 w 1017"/>
                <a:gd name="T1" fmla="*/ 629 h 1277"/>
                <a:gd name="T2" fmla="*/ 0 w 1017"/>
                <a:gd name="T3" fmla="*/ 646 h 1277"/>
                <a:gd name="T4" fmla="*/ 1016 w 1017"/>
                <a:gd name="T5" fmla="*/ 1276 h 1277"/>
                <a:gd name="T6" fmla="*/ 1016 w 1017"/>
                <a:gd name="T7" fmla="*/ 0 h 1277"/>
                <a:gd name="T8" fmla="*/ 0 w 1017"/>
                <a:gd name="T9" fmla="*/ 629 h 1277"/>
              </a:gdLst>
              <a:ahLst/>
              <a:cxnLst>
                <a:cxn ang="0">
                  <a:pos x="T0" y="T1"/>
                </a:cxn>
                <a:cxn ang="0">
                  <a:pos x="T2" y="T3"/>
                </a:cxn>
                <a:cxn ang="0">
                  <a:pos x="T4" y="T5"/>
                </a:cxn>
                <a:cxn ang="0">
                  <a:pos x="T6" y="T7"/>
                </a:cxn>
                <a:cxn ang="0">
                  <a:pos x="T8" y="T9"/>
                </a:cxn>
              </a:cxnLst>
              <a:rect l="0" t="0" r="r" b="b"/>
              <a:pathLst>
                <a:path w="1017" h="1277">
                  <a:moveTo>
                    <a:pt x="0" y="629"/>
                  </a:moveTo>
                  <a:lnTo>
                    <a:pt x="0" y="646"/>
                  </a:lnTo>
                  <a:lnTo>
                    <a:pt x="1016" y="1276"/>
                  </a:lnTo>
                  <a:lnTo>
                    <a:pt x="1016" y="0"/>
                  </a:lnTo>
                  <a:lnTo>
                    <a:pt x="0" y="629"/>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5" name="Freeform 132">
              <a:extLst>
                <a:ext uri="{FF2B5EF4-FFF2-40B4-BE49-F238E27FC236}">
                  <a16:creationId xmlns:a16="http://schemas.microsoft.com/office/drawing/2014/main" id="{4EC527A7-903C-544D-B9FF-3483FF4AB2F2}"/>
                </a:ext>
              </a:extLst>
            </p:cNvPr>
            <p:cNvSpPr>
              <a:spLocks noChangeArrowheads="1"/>
            </p:cNvSpPr>
            <p:nvPr/>
          </p:nvSpPr>
          <p:spPr bwMode="auto">
            <a:xfrm>
              <a:off x="2623476" y="1176573"/>
              <a:ext cx="252747" cy="312152"/>
            </a:xfrm>
            <a:custGeom>
              <a:avLst/>
              <a:gdLst>
                <a:gd name="T0" fmla="*/ 0 w 1030"/>
                <a:gd name="T1" fmla="*/ 638 h 1276"/>
                <a:gd name="T2" fmla="*/ 1029 w 1030"/>
                <a:gd name="T3" fmla="*/ 1275 h 1276"/>
                <a:gd name="T4" fmla="*/ 1029 w 1030"/>
                <a:gd name="T5" fmla="*/ 0 h 1276"/>
                <a:gd name="T6" fmla="*/ 0 w 1030"/>
                <a:gd name="T7" fmla="*/ 638 h 1276"/>
              </a:gdLst>
              <a:ahLst/>
              <a:cxnLst>
                <a:cxn ang="0">
                  <a:pos x="T0" y="T1"/>
                </a:cxn>
                <a:cxn ang="0">
                  <a:pos x="T2" y="T3"/>
                </a:cxn>
                <a:cxn ang="0">
                  <a:pos x="T4" y="T5"/>
                </a:cxn>
                <a:cxn ang="0">
                  <a:pos x="T6" y="T7"/>
                </a:cxn>
              </a:cxnLst>
              <a:rect l="0" t="0" r="r" b="b"/>
              <a:pathLst>
                <a:path w="1030" h="1276">
                  <a:moveTo>
                    <a:pt x="0" y="638"/>
                  </a:moveTo>
                  <a:lnTo>
                    <a:pt x="1029" y="1275"/>
                  </a:lnTo>
                  <a:lnTo>
                    <a:pt x="1029" y="0"/>
                  </a:lnTo>
                  <a:lnTo>
                    <a:pt x="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6" name="Freeform 135">
              <a:extLst>
                <a:ext uri="{FF2B5EF4-FFF2-40B4-BE49-F238E27FC236}">
                  <a16:creationId xmlns:a16="http://schemas.microsoft.com/office/drawing/2014/main" id="{3E2340E0-A217-394E-B779-839E44DBF105}"/>
                </a:ext>
              </a:extLst>
            </p:cNvPr>
            <p:cNvSpPr>
              <a:spLocks noChangeArrowheads="1"/>
            </p:cNvSpPr>
            <p:nvPr/>
          </p:nvSpPr>
          <p:spPr bwMode="auto">
            <a:xfrm>
              <a:off x="2875142" y="1028269"/>
              <a:ext cx="252747" cy="313233"/>
            </a:xfrm>
            <a:custGeom>
              <a:avLst/>
              <a:gdLst>
                <a:gd name="T0" fmla="*/ 0 w 1032"/>
                <a:gd name="T1" fmla="*/ 638 h 1277"/>
                <a:gd name="T2" fmla="*/ 1031 w 1032"/>
                <a:gd name="T3" fmla="*/ 1276 h 1277"/>
                <a:gd name="T4" fmla="*/ 1031 w 1032"/>
                <a:gd name="T5" fmla="*/ 0 h 1277"/>
                <a:gd name="T6" fmla="*/ 0 w 1032"/>
                <a:gd name="T7" fmla="*/ 638 h 1277"/>
              </a:gdLst>
              <a:ahLst/>
              <a:cxnLst>
                <a:cxn ang="0">
                  <a:pos x="T0" y="T1"/>
                </a:cxn>
                <a:cxn ang="0">
                  <a:pos x="T2" y="T3"/>
                </a:cxn>
                <a:cxn ang="0">
                  <a:pos x="T4" y="T5"/>
                </a:cxn>
                <a:cxn ang="0">
                  <a:pos x="T6" y="T7"/>
                </a:cxn>
              </a:cxnLst>
              <a:rect l="0" t="0" r="r" b="b"/>
              <a:pathLst>
                <a:path w="1032" h="1277">
                  <a:moveTo>
                    <a:pt x="0" y="638"/>
                  </a:moveTo>
                  <a:lnTo>
                    <a:pt x="1031" y="1276"/>
                  </a:lnTo>
                  <a:lnTo>
                    <a:pt x="1031"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7" name="Freeform 136">
              <a:extLst>
                <a:ext uri="{FF2B5EF4-FFF2-40B4-BE49-F238E27FC236}">
                  <a16:creationId xmlns:a16="http://schemas.microsoft.com/office/drawing/2014/main" id="{BB29BE1D-508E-874B-9244-4CC0708E43B5}"/>
                </a:ext>
              </a:extLst>
            </p:cNvPr>
            <p:cNvSpPr>
              <a:spLocks noChangeArrowheads="1"/>
            </p:cNvSpPr>
            <p:nvPr/>
          </p:nvSpPr>
          <p:spPr bwMode="auto">
            <a:xfrm>
              <a:off x="2370730"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8" name="Freeform 140">
              <a:extLst>
                <a:ext uri="{FF2B5EF4-FFF2-40B4-BE49-F238E27FC236}">
                  <a16:creationId xmlns:a16="http://schemas.microsoft.com/office/drawing/2014/main" id="{D97CE1DE-75E7-CB42-AEB8-DA05AB390A9D}"/>
                </a:ext>
              </a:extLst>
            </p:cNvPr>
            <p:cNvSpPr>
              <a:spLocks noChangeArrowheads="1"/>
            </p:cNvSpPr>
            <p:nvPr/>
          </p:nvSpPr>
          <p:spPr bwMode="auto">
            <a:xfrm>
              <a:off x="2623476" y="872732"/>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199" name="Freeform 141">
              <a:extLst>
                <a:ext uri="{FF2B5EF4-FFF2-40B4-BE49-F238E27FC236}">
                  <a16:creationId xmlns:a16="http://schemas.microsoft.com/office/drawing/2014/main" id="{93DEB4C8-31CD-DC42-8610-0A6B1B64CA80}"/>
                </a:ext>
              </a:extLst>
            </p:cNvPr>
            <p:cNvSpPr>
              <a:spLocks noChangeArrowheads="1"/>
            </p:cNvSpPr>
            <p:nvPr/>
          </p:nvSpPr>
          <p:spPr bwMode="auto">
            <a:xfrm>
              <a:off x="2875142" y="865172"/>
              <a:ext cx="252747" cy="164177"/>
            </a:xfrm>
            <a:custGeom>
              <a:avLst/>
              <a:gdLst>
                <a:gd name="T0" fmla="*/ 52 w 1032"/>
                <a:gd name="T1" fmla="*/ 0 h 671"/>
                <a:gd name="T2" fmla="*/ 0 w 1032"/>
                <a:gd name="T3" fmla="*/ 32 h 671"/>
                <a:gd name="T4" fmla="*/ 1031 w 1032"/>
                <a:gd name="T5" fmla="*/ 670 h 671"/>
                <a:gd name="T6" fmla="*/ 1031 w 1032"/>
                <a:gd name="T7" fmla="*/ 0 h 671"/>
                <a:gd name="T8" fmla="*/ 52 w 1032"/>
                <a:gd name="T9" fmla="*/ 0 h 671"/>
              </a:gdLst>
              <a:ahLst/>
              <a:cxnLst>
                <a:cxn ang="0">
                  <a:pos x="T0" y="T1"/>
                </a:cxn>
                <a:cxn ang="0">
                  <a:pos x="T2" y="T3"/>
                </a:cxn>
                <a:cxn ang="0">
                  <a:pos x="T4" y="T5"/>
                </a:cxn>
                <a:cxn ang="0">
                  <a:pos x="T6" y="T7"/>
                </a:cxn>
                <a:cxn ang="0">
                  <a:pos x="T8" y="T9"/>
                </a:cxn>
              </a:cxnLst>
              <a:rect l="0" t="0" r="r" b="b"/>
              <a:pathLst>
                <a:path w="1032" h="671">
                  <a:moveTo>
                    <a:pt x="52" y="0"/>
                  </a:moveTo>
                  <a:lnTo>
                    <a:pt x="0" y="32"/>
                  </a:lnTo>
                  <a:lnTo>
                    <a:pt x="1031" y="670"/>
                  </a:lnTo>
                  <a:lnTo>
                    <a:pt x="1031" y="0"/>
                  </a:lnTo>
                  <a:lnTo>
                    <a:pt x="52"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0" name="Freeform 143">
              <a:extLst>
                <a:ext uri="{FF2B5EF4-FFF2-40B4-BE49-F238E27FC236}">
                  <a16:creationId xmlns:a16="http://schemas.microsoft.com/office/drawing/2014/main" id="{27C572AD-843C-7542-B24F-37E01375E456}"/>
                </a:ext>
              </a:extLst>
            </p:cNvPr>
            <p:cNvSpPr>
              <a:spLocks noChangeArrowheads="1"/>
            </p:cNvSpPr>
            <p:nvPr/>
          </p:nvSpPr>
          <p:spPr bwMode="auto">
            <a:xfrm>
              <a:off x="2117983" y="1028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1" name="Freeform 146">
              <a:extLst>
                <a:ext uri="{FF2B5EF4-FFF2-40B4-BE49-F238E27FC236}">
                  <a16:creationId xmlns:a16="http://schemas.microsoft.com/office/drawing/2014/main" id="{4F384D44-A0E8-124E-99B2-53B50C896450}"/>
                </a:ext>
              </a:extLst>
            </p:cNvPr>
            <p:cNvSpPr>
              <a:spLocks noChangeArrowheads="1"/>
            </p:cNvSpPr>
            <p:nvPr/>
          </p:nvSpPr>
          <p:spPr bwMode="auto">
            <a:xfrm>
              <a:off x="1869557" y="1178733"/>
              <a:ext cx="249506" cy="308912"/>
            </a:xfrm>
            <a:custGeom>
              <a:avLst/>
              <a:gdLst>
                <a:gd name="T0" fmla="*/ 0 w 1017"/>
                <a:gd name="T1" fmla="*/ 1259 h 1260"/>
                <a:gd name="T2" fmla="*/ 1016 w 1017"/>
                <a:gd name="T3" fmla="*/ 630 h 1260"/>
                <a:gd name="T4" fmla="*/ 0 w 1017"/>
                <a:gd name="T5" fmla="*/ 0 h 1260"/>
                <a:gd name="T6" fmla="*/ 0 w 1017"/>
                <a:gd name="T7" fmla="*/ 1259 h 1260"/>
              </a:gdLst>
              <a:ahLst/>
              <a:cxnLst>
                <a:cxn ang="0">
                  <a:pos x="T0" y="T1"/>
                </a:cxn>
                <a:cxn ang="0">
                  <a:pos x="T2" y="T3"/>
                </a:cxn>
                <a:cxn ang="0">
                  <a:pos x="T4" y="T5"/>
                </a:cxn>
                <a:cxn ang="0">
                  <a:pos x="T6" y="T7"/>
                </a:cxn>
              </a:cxnLst>
              <a:rect l="0" t="0" r="r" b="b"/>
              <a:pathLst>
                <a:path w="1017" h="1260">
                  <a:moveTo>
                    <a:pt x="0" y="1259"/>
                  </a:moveTo>
                  <a:lnTo>
                    <a:pt x="1016" y="630"/>
                  </a:lnTo>
                  <a:lnTo>
                    <a:pt x="0" y="0"/>
                  </a:lnTo>
                  <a:lnTo>
                    <a:pt x="0" y="1259"/>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2" name="Freeform 147">
              <a:extLst>
                <a:ext uri="{FF2B5EF4-FFF2-40B4-BE49-F238E27FC236}">
                  <a16:creationId xmlns:a16="http://schemas.microsoft.com/office/drawing/2014/main" id="{FB4B6164-0552-7644-865D-75B108A475C6}"/>
                </a:ext>
              </a:extLst>
            </p:cNvPr>
            <p:cNvSpPr>
              <a:spLocks noChangeArrowheads="1"/>
            </p:cNvSpPr>
            <p:nvPr/>
          </p:nvSpPr>
          <p:spPr bwMode="auto">
            <a:xfrm>
              <a:off x="2370730"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3" name="Freeform 149">
              <a:extLst>
                <a:ext uri="{FF2B5EF4-FFF2-40B4-BE49-F238E27FC236}">
                  <a16:creationId xmlns:a16="http://schemas.microsoft.com/office/drawing/2014/main" id="{3DA04FC4-D7C0-E841-86F2-B4BA2A154896}"/>
                </a:ext>
              </a:extLst>
            </p:cNvPr>
            <p:cNvSpPr>
              <a:spLocks noChangeArrowheads="1"/>
            </p:cNvSpPr>
            <p:nvPr/>
          </p:nvSpPr>
          <p:spPr bwMode="auto">
            <a:xfrm>
              <a:off x="2875142" y="872732"/>
              <a:ext cx="252747" cy="313233"/>
            </a:xfrm>
            <a:custGeom>
              <a:avLst/>
              <a:gdLst>
                <a:gd name="T0" fmla="*/ 1031 w 1032"/>
                <a:gd name="T1" fmla="*/ 638 h 1277"/>
                <a:gd name="T2" fmla="*/ 0 w 1032"/>
                <a:gd name="T3" fmla="*/ 1276 h 1277"/>
                <a:gd name="T4" fmla="*/ 0 w 1032"/>
                <a:gd name="T5" fmla="*/ 0 h 1277"/>
                <a:gd name="T6" fmla="*/ 1031 w 1032"/>
                <a:gd name="T7" fmla="*/ 638 h 1277"/>
              </a:gdLst>
              <a:ahLst/>
              <a:cxnLst>
                <a:cxn ang="0">
                  <a:pos x="T0" y="T1"/>
                </a:cxn>
                <a:cxn ang="0">
                  <a:pos x="T2" y="T3"/>
                </a:cxn>
                <a:cxn ang="0">
                  <a:pos x="T4" y="T5"/>
                </a:cxn>
                <a:cxn ang="0">
                  <a:pos x="T6" y="T7"/>
                </a:cxn>
              </a:cxnLst>
              <a:rect l="0" t="0" r="r" b="b"/>
              <a:pathLst>
                <a:path w="1032" h="1277">
                  <a:moveTo>
                    <a:pt x="1031" y="638"/>
                  </a:moveTo>
                  <a:lnTo>
                    <a:pt x="0" y="1276"/>
                  </a:lnTo>
                  <a:lnTo>
                    <a:pt x="0" y="0"/>
                  </a:lnTo>
                  <a:lnTo>
                    <a:pt x="1031"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4" name="Freeform 150">
              <a:extLst>
                <a:ext uri="{FF2B5EF4-FFF2-40B4-BE49-F238E27FC236}">
                  <a16:creationId xmlns:a16="http://schemas.microsoft.com/office/drawing/2014/main" id="{5406E08A-D966-0747-96D7-72580750015F}"/>
                </a:ext>
              </a:extLst>
            </p:cNvPr>
            <p:cNvSpPr>
              <a:spLocks noChangeArrowheads="1"/>
            </p:cNvSpPr>
            <p:nvPr/>
          </p:nvSpPr>
          <p:spPr bwMode="auto">
            <a:xfrm>
              <a:off x="2117983" y="1324875"/>
              <a:ext cx="252747" cy="313233"/>
            </a:xfrm>
            <a:custGeom>
              <a:avLst/>
              <a:gdLst>
                <a:gd name="T0" fmla="*/ 1030 w 1031"/>
                <a:gd name="T1" fmla="*/ 637 h 1277"/>
                <a:gd name="T2" fmla="*/ 0 w 1031"/>
                <a:gd name="T3" fmla="*/ 1276 h 1277"/>
                <a:gd name="T4" fmla="*/ 0 w 1031"/>
                <a:gd name="T5" fmla="*/ 0 h 1277"/>
                <a:gd name="T6" fmla="*/ 1030 w 1031"/>
                <a:gd name="T7" fmla="*/ 637 h 1277"/>
              </a:gdLst>
              <a:ahLst/>
              <a:cxnLst>
                <a:cxn ang="0">
                  <a:pos x="T0" y="T1"/>
                </a:cxn>
                <a:cxn ang="0">
                  <a:pos x="T2" y="T3"/>
                </a:cxn>
                <a:cxn ang="0">
                  <a:pos x="T4" y="T5"/>
                </a:cxn>
                <a:cxn ang="0">
                  <a:pos x="T6" y="T7"/>
                </a:cxn>
              </a:cxnLst>
              <a:rect l="0" t="0" r="r" b="b"/>
              <a:pathLst>
                <a:path w="1031" h="1277">
                  <a:moveTo>
                    <a:pt x="1030" y="637"/>
                  </a:moveTo>
                  <a:lnTo>
                    <a:pt x="0" y="1276"/>
                  </a:lnTo>
                  <a:lnTo>
                    <a:pt x="0" y="0"/>
                  </a:lnTo>
                  <a:lnTo>
                    <a:pt x="1030"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5" name="Freeform 156">
              <a:extLst>
                <a:ext uri="{FF2B5EF4-FFF2-40B4-BE49-F238E27FC236}">
                  <a16:creationId xmlns:a16="http://schemas.microsoft.com/office/drawing/2014/main" id="{FBB96F02-D960-6240-A6C0-1D968E7427F9}"/>
                </a:ext>
              </a:extLst>
            </p:cNvPr>
            <p:cNvSpPr>
              <a:spLocks noChangeArrowheads="1"/>
            </p:cNvSpPr>
            <p:nvPr/>
          </p:nvSpPr>
          <p:spPr bwMode="auto">
            <a:xfrm>
              <a:off x="2623476" y="1324875"/>
              <a:ext cx="252747" cy="313233"/>
            </a:xfrm>
            <a:custGeom>
              <a:avLst/>
              <a:gdLst>
                <a:gd name="T0" fmla="*/ 1029 w 1030"/>
                <a:gd name="T1" fmla="*/ 637 h 1277"/>
                <a:gd name="T2" fmla="*/ 0 w 1030"/>
                <a:gd name="T3" fmla="*/ 1276 h 1277"/>
                <a:gd name="T4" fmla="*/ 0 w 1030"/>
                <a:gd name="T5" fmla="*/ 0 h 1277"/>
                <a:gd name="T6" fmla="*/ 1029 w 1030"/>
                <a:gd name="T7" fmla="*/ 637 h 1277"/>
              </a:gdLst>
              <a:ahLst/>
              <a:cxnLst>
                <a:cxn ang="0">
                  <a:pos x="T0" y="T1"/>
                </a:cxn>
                <a:cxn ang="0">
                  <a:pos x="T2" y="T3"/>
                </a:cxn>
                <a:cxn ang="0">
                  <a:pos x="T4" y="T5"/>
                </a:cxn>
                <a:cxn ang="0">
                  <a:pos x="T6" y="T7"/>
                </a:cxn>
              </a:cxnLst>
              <a:rect l="0" t="0" r="r" b="b"/>
              <a:pathLst>
                <a:path w="1030" h="1277">
                  <a:moveTo>
                    <a:pt x="1029" y="637"/>
                  </a:moveTo>
                  <a:lnTo>
                    <a:pt x="0" y="1276"/>
                  </a:lnTo>
                  <a:lnTo>
                    <a:pt x="0" y="0"/>
                  </a:lnTo>
                  <a:lnTo>
                    <a:pt x="1029" y="637"/>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6" name="Freeform 158">
              <a:extLst>
                <a:ext uri="{FF2B5EF4-FFF2-40B4-BE49-F238E27FC236}">
                  <a16:creationId xmlns:a16="http://schemas.microsoft.com/office/drawing/2014/main" id="{D703CE8C-9116-234B-8EA8-461691BC4F71}"/>
                </a:ext>
              </a:extLst>
            </p:cNvPr>
            <p:cNvSpPr>
              <a:spLocks noChangeArrowheads="1"/>
            </p:cNvSpPr>
            <p:nvPr/>
          </p:nvSpPr>
          <p:spPr bwMode="auto">
            <a:xfrm>
              <a:off x="2623476" y="102826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7" name="Freeform 161">
              <a:extLst>
                <a:ext uri="{FF2B5EF4-FFF2-40B4-BE49-F238E27FC236}">
                  <a16:creationId xmlns:a16="http://schemas.microsoft.com/office/drawing/2014/main" id="{F3984B80-EBB0-124C-A5B3-191FAC93E83F}"/>
                </a:ext>
              </a:extLst>
            </p:cNvPr>
            <p:cNvSpPr>
              <a:spLocks noChangeArrowheads="1"/>
            </p:cNvSpPr>
            <p:nvPr/>
          </p:nvSpPr>
          <p:spPr bwMode="auto">
            <a:xfrm>
              <a:off x="2117983" y="865171"/>
              <a:ext cx="252747" cy="163097"/>
            </a:xfrm>
            <a:custGeom>
              <a:avLst/>
              <a:gdLst>
                <a:gd name="T0" fmla="*/ 0 w 1031"/>
                <a:gd name="T1" fmla="*/ 0 h 667"/>
                <a:gd name="T2" fmla="*/ 0 w 1031"/>
                <a:gd name="T3" fmla="*/ 666 h 667"/>
                <a:gd name="T4" fmla="*/ 1030 w 1031"/>
                <a:gd name="T5" fmla="*/ 28 h 667"/>
                <a:gd name="T6" fmla="*/ 985 w 1031"/>
                <a:gd name="T7" fmla="*/ 0 h 667"/>
                <a:gd name="T8" fmla="*/ 0 w 1031"/>
                <a:gd name="T9" fmla="*/ 0 h 667"/>
              </a:gdLst>
              <a:ahLst/>
              <a:cxnLst>
                <a:cxn ang="0">
                  <a:pos x="T0" y="T1"/>
                </a:cxn>
                <a:cxn ang="0">
                  <a:pos x="T2" y="T3"/>
                </a:cxn>
                <a:cxn ang="0">
                  <a:pos x="T4" y="T5"/>
                </a:cxn>
                <a:cxn ang="0">
                  <a:pos x="T6" y="T7"/>
                </a:cxn>
                <a:cxn ang="0">
                  <a:pos x="T8" y="T9"/>
                </a:cxn>
              </a:cxnLst>
              <a:rect l="0" t="0" r="r" b="b"/>
              <a:pathLst>
                <a:path w="1031" h="667">
                  <a:moveTo>
                    <a:pt x="0" y="0"/>
                  </a:moveTo>
                  <a:lnTo>
                    <a:pt x="0" y="666"/>
                  </a:lnTo>
                  <a:lnTo>
                    <a:pt x="1030" y="28"/>
                  </a:lnTo>
                  <a:lnTo>
                    <a:pt x="985"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8" name="Freeform 162">
              <a:extLst>
                <a:ext uri="{FF2B5EF4-FFF2-40B4-BE49-F238E27FC236}">
                  <a16:creationId xmlns:a16="http://schemas.microsoft.com/office/drawing/2014/main" id="{BA46C42F-4F80-6049-98AA-FFA41A494011}"/>
                </a:ext>
              </a:extLst>
            </p:cNvPr>
            <p:cNvSpPr>
              <a:spLocks noChangeArrowheads="1"/>
            </p:cNvSpPr>
            <p:nvPr/>
          </p:nvSpPr>
          <p:spPr bwMode="auto">
            <a:xfrm>
              <a:off x="1869557" y="873813"/>
              <a:ext cx="249506" cy="308912"/>
            </a:xfrm>
            <a:custGeom>
              <a:avLst/>
              <a:gdLst>
                <a:gd name="T0" fmla="*/ 0 w 1017"/>
                <a:gd name="T1" fmla="*/ 1260 h 1261"/>
                <a:gd name="T2" fmla="*/ 1016 w 1017"/>
                <a:gd name="T3" fmla="*/ 630 h 1261"/>
                <a:gd name="T4" fmla="*/ 0 w 1017"/>
                <a:gd name="T5" fmla="*/ 0 h 1261"/>
                <a:gd name="T6" fmla="*/ 0 w 1017"/>
                <a:gd name="T7" fmla="*/ 1260 h 1261"/>
              </a:gdLst>
              <a:ahLst/>
              <a:cxnLst>
                <a:cxn ang="0">
                  <a:pos x="T0" y="T1"/>
                </a:cxn>
                <a:cxn ang="0">
                  <a:pos x="T2" y="T3"/>
                </a:cxn>
                <a:cxn ang="0">
                  <a:pos x="T4" y="T5"/>
                </a:cxn>
                <a:cxn ang="0">
                  <a:pos x="T6" y="T7"/>
                </a:cxn>
              </a:cxnLst>
              <a:rect l="0" t="0" r="r" b="b"/>
              <a:pathLst>
                <a:path w="1017" h="1261">
                  <a:moveTo>
                    <a:pt x="0" y="1260"/>
                  </a:moveTo>
                  <a:lnTo>
                    <a:pt x="1016" y="630"/>
                  </a:lnTo>
                  <a:lnTo>
                    <a:pt x="0" y="0"/>
                  </a:lnTo>
                  <a:lnTo>
                    <a:pt x="0" y="126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09" name="Freeform 163">
              <a:extLst>
                <a:ext uri="{FF2B5EF4-FFF2-40B4-BE49-F238E27FC236}">
                  <a16:creationId xmlns:a16="http://schemas.microsoft.com/office/drawing/2014/main" id="{5AE050A0-866A-C34C-9B4C-08F34573B0FC}"/>
                </a:ext>
              </a:extLst>
            </p:cNvPr>
            <p:cNvSpPr>
              <a:spLocks noChangeArrowheads="1"/>
            </p:cNvSpPr>
            <p:nvPr/>
          </p:nvSpPr>
          <p:spPr bwMode="auto">
            <a:xfrm>
              <a:off x="2623476" y="865171"/>
              <a:ext cx="252747" cy="163097"/>
            </a:xfrm>
            <a:custGeom>
              <a:avLst/>
              <a:gdLst>
                <a:gd name="T0" fmla="*/ 0 w 1030"/>
                <a:gd name="T1" fmla="*/ 0 h 667"/>
                <a:gd name="T2" fmla="*/ 0 w 1030"/>
                <a:gd name="T3" fmla="*/ 666 h 667"/>
                <a:gd name="T4" fmla="*/ 1029 w 1030"/>
                <a:gd name="T5" fmla="*/ 28 h 667"/>
                <a:gd name="T6" fmla="*/ 985 w 1030"/>
                <a:gd name="T7" fmla="*/ 0 h 667"/>
                <a:gd name="T8" fmla="*/ 0 w 1030"/>
                <a:gd name="T9" fmla="*/ 0 h 667"/>
              </a:gdLst>
              <a:ahLst/>
              <a:cxnLst>
                <a:cxn ang="0">
                  <a:pos x="T0" y="T1"/>
                </a:cxn>
                <a:cxn ang="0">
                  <a:pos x="T2" y="T3"/>
                </a:cxn>
                <a:cxn ang="0">
                  <a:pos x="T4" y="T5"/>
                </a:cxn>
                <a:cxn ang="0">
                  <a:pos x="T6" y="T7"/>
                </a:cxn>
                <a:cxn ang="0">
                  <a:pos x="T8" y="T9"/>
                </a:cxn>
              </a:cxnLst>
              <a:rect l="0" t="0" r="r" b="b"/>
              <a:pathLst>
                <a:path w="1030" h="667">
                  <a:moveTo>
                    <a:pt x="0" y="0"/>
                  </a:moveTo>
                  <a:lnTo>
                    <a:pt x="0" y="666"/>
                  </a:lnTo>
                  <a:lnTo>
                    <a:pt x="1029" y="28"/>
                  </a:lnTo>
                  <a:lnTo>
                    <a:pt x="985"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0" name="Freeform 164">
              <a:extLst>
                <a:ext uri="{FF2B5EF4-FFF2-40B4-BE49-F238E27FC236}">
                  <a16:creationId xmlns:a16="http://schemas.microsoft.com/office/drawing/2014/main" id="{033405D8-29C5-5941-9AB0-A26F2281C5A6}"/>
                </a:ext>
              </a:extLst>
            </p:cNvPr>
            <p:cNvSpPr>
              <a:spLocks noChangeArrowheads="1"/>
            </p:cNvSpPr>
            <p:nvPr/>
          </p:nvSpPr>
          <p:spPr bwMode="auto">
            <a:xfrm>
              <a:off x="2370730"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1" name="Freeform 166">
              <a:extLst>
                <a:ext uri="{FF2B5EF4-FFF2-40B4-BE49-F238E27FC236}">
                  <a16:creationId xmlns:a16="http://schemas.microsoft.com/office/drawing/2014/main" id="{8EB974B0-3CDA-1743-B1E1-7FCA0F3E4AE9}"/>
                </a:ext>
              </a:extLst>
            </p:cNvPr>
            <p:cNvSpPr>
              <a:spLocks noChangeArrowheads="1"/>
            </p:cNvSpPr>
            <p:nvPr/>
          </p:nvSpPr>
          <p:spPr bwMode="auto">
            <a:xfrm>
              <a:off x="2875142" y="1176573"/>
              <a:ext cx="252747" cy="312152"/>
            </a:xfrm>
            <a:custGeom>
              <a:avLst/>
              <a:gdLst>
                <a:gd name="T0" fmla="*/ 1031 w 1032"/>
                <a:gd name="T1" fmla="*/ 638 h 1276"/>
                <a:gd name="T2" fmla="*/ 0 w 1032"/>
                <a:gd name="T3" fmla="*/ 1275 h 1276"/>
                <a:gd name="T4" fmla="*/ 0 w 1032"/>
                <a:gd name="T5" fmla="*/ 0 h 1276"/>
                <a:gd name="T6" fmla="*/ 1031 w 1032"/>
                <a:gd name="T7" fmla="*/ 638 h 1276"/>
              </a:gdLst>
              <a:ahLst/>
              <a:cxnLst>
                <a:cxn ang="0">
                  <a:pos x="T0" y="T1"/>
                </a:cxn>
                <a:cxn ang="0">
                  <a:pos x="T2" y="T3"/>
                </a:cxn>
                <a:cxn ang="0">
                  <a:pos x="T4" y="T5"/>
                </a:cxn>
                <a:cxn ang="0">
                  <a:pos x="T6" y="T7"/>
                </a:cxn>
              </a:cxnLst>
              <a:rect l="0" t="0" r="r" b="b"/>
              <a:pathLst>
                <a:path w="1032" h="1276">
                  <a:moveTo>
                    <a:pt x="1031" y="638"/>
                  </a:moveTo>
                  <a:lnTo>
                    <a:pt x="0" y="1275"/>
                  </a:lnTo>
                  <a:lnTo>
                    <a:pt x="0" y="0"/>
                  </a:lnTo>
                  <a:lnTo>
                    <a:pt x="1031"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2" name="Freeform 167">
              <a:extLst>
                <a:ext uri="{FF2B5EF4-FFF2-40B4-BE49-F238E27FC236}">
                  <a16:creationId xmlns:a16="http://schemas.microsoft.com/office/drawing/2014/main" id="{B4D7A0D1-6EE2-3E4A-B4E1-00D87612B5CA}"/>
                </a:ext>
              </a:extLst>
            </p:cNvPr>
            <p:cNvSpPr>
              <a:spLocks noChangeArrowheads="1"/>
            </p:cNvSpPr>
            <p:nvPr/>
          </p:nvSpPr>
          <p:spPr bwMode="auto">
            <a:xfrm>
              <a:off x="3632302" y="1176573"/>
              <a:ext cx="252747" cy="312152"/>
            </a:xfrm>
            <a:custGeom>
              <a:avLst/>
              <a:gdLst>
                <a:gd name="T0" fmla="*/ 0 w 1031"/>
                <a:gd name="T1" fmla="*/ 638 h 1276"/>
                <a:gd name="T2" fmla="*/ 1030 w 1031"/>
                <a:gd name="T3" fmla="*/ 1275 h 1276"/>
                <a:gd name="T4" fmla="*/ 1030 w 1031"/>
                <a:gd name="T5" fmla="*/ 0 h 1276"/>
                <a:gd name="T6" fmla="*/ 0 w 1031"/>
                <a:gd name="T7" fmla="*/ 638 h 1276"/>
              </a:gdLst>
              <a:ahLst/>
              <a:cxnLst>
                <a:cxn ang="0">
                  <a:pos x="T0" y="T1"/>
                </a:cxn>
                <a:cxn ang="0">
                  <a:pos x="T2" y="T3"/>
                </a:cxn>
                <a:cxn ang="0">
                  <a:pos x="T4" y="T5"/>
                </a:cxn>
                <a:cxn ang="0">
                  <a:pos x="T6" y="T7"/>
                </a:cxn>
              </a:cxnLst>
              <a:rect l="0" t="0" r="r" b="b"/>
              <a:pathLst>
                <a:path w="1031" h="1276">
                  <a:moveTo>
                    <a:pt x="0" y="638"/>
                  </a:moveTo>
                  <a:lnTo>
                    <a:pt x="1030" y="1275"/>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3" name="Freeform 172">
              <a:extLst>
                <a:ext uri="{FF2B5EF4-FFF2-40B4-BE49-F238E27FC236}">
                  <a16:creationId xmlns:a16="http://schemas.microsoft.com/office/drawing/2014/main" id="{C1E8F0A0-6A12-2749-8454-DD26ABF9D335}"/>
                </a:ext>
              </a:extLst>
            </p:cNvPr>
            <p:cNvSpPr>
              <a:spLocks noChangeArrowheads="1"/>
            </p:cNvSpPr>
            <p:nvPr/>
          </p:nvSpPr>
          <p:spPr bwMode="auto">
            <a:xfrm>
              <a:off x="3379556"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4" name="Freeform 173">
              <a:extLst>
                <a:ext uri="{FF2B5EF4-FFF2-40B4-BE49-F238E27FC236}">
                  <a16:creationId xmlns:a16="http://schemas.microsoft.com/office/drawing/2014/main" id="{C24921FC-9BEA-7242-8783-8048D9BFA323}"/>
                </a:ext>
              </a:extLst>
            </p:cNvPr>
            <p:cNvSpPr>
              <a:spLocks noChangeArrowheads="1"/>
            </p:cNvSpPr>
            <p:nvPr/>
          </p:nvSpPr>
          <p:spPr bwMode="auto">
            <a:xfrm>
              <a:off x="3379556"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5" name="Freeform 178">
              <a:extLst>
                <a:ext uri="{FF2B5EF4-FFF2-40B4-BE49-F238E27FC236}">
                  <a16:creationId xmlns:a16="http://schemas.microsoft.com/office/drawing/2014/main" id="{65D9FDC3-4D34-F14A-A0AF-E8D32A843136}"/>
                </a:ext>
              </a:extLst>
            </p:cNvPr>
            <p:cNvSpPr>
              <a:spLocks noChangeArrowheads="1"/>
            </p:cNvSpPr>
            <p:nvPr/>
          </p:nvSpPr>
          <p:spPr bwMode="auto">
            <a:xfrm>
              <a:off x="3883968"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6" name="Freeform 180">
              <a:extLst>
                <a:ext uri="{FF2B5EF4-FFF2-40B4-BE49-F238E27FC236}">
                  <a16:creationId xmlns:a16="http://schemas.microsoft.com/office/drawing/2014/main" id="{7AC6D9C8-E125-C848-872A-9218D29E2EF2}"/>
                </a:ext>
              </a:extLst>
            </p:cNvPr>
            <p:cNvSpPr>
              <a:spLocks noChangeArrowheads="1"/>
            </p:cNvSpPr>
            <p:nvPr/>
          </p:nvSpPr>
          <p:spPr bwMode="auto">
            <a:xfrm>
              <a:off x="3632302" y="872732"/>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7" name="Freeform 181">
              <a:extLst>
                <a:ext uri="{FF2B5EF4-FFF2-40B4-BE49-F238E27FC236}">
                  <a16:creationId xmlns:a16="http://schemas.microsoft.com/office/drawing/2014/main" id="{C2DB842A-3013-FF42-BEA1-FB10AD069BFB}"/>
                </a:ext>
              </a:extLst>
            </p:cNvPr>
            <p:cNvSpPr>
              <a:spLocks noChangeArrowheads="1"/>
            </p:cNvSpPr>
            <p:nvPr/>
          </p:nvSpPr>
          <p:spPr bwMode="auto">
            <a:xfrm>
              <a:off x="3127889" y="872732"/>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8" name="Freeform 182">
              <a:extLst>
                <a:ext uri="{FF2B5EF4-FFF2-40B4-BE49-F238E27FC236}">
                  <a16:creationId xmlns:a16="http://schemas.microsoft.com/office/drawing/2014/main" id="{CEBC1B28-8135-1B48-8CC6-CC258743DA3B}"/>
                </a:ext>
              </a:extLst>
            </p:cNvPr>
            <p:cNvSpPr>
              <a:spLocks noChangeArrowheads="1"/>
            </p:cNvSpPr>
            <p:nvPr/>
          </p:nvSpPr>
          <p:spPr bwMode="auto">
            <a:xfrm>
              <a:off x="3883968" y="865171"/>
              <a:ext cx="252747" cy="163097"/>
            </a:xfrm>
            <a:custGeom>
              <a:avLst/>
              <a:gdLst>
                <a:gd name="T0" fmla="*/ 45 w 1031"/>
                <a:gd name="T1" fmla="*/ 0 h 667"/>
                <a:gd name="T2" fmla="*/ 0 w 1031"/>
                <a:gd name="T3" fmla="*/ 28 h 667"/>
                <a:gd name="T4" fmla="*/ 1030 w 1031"/>
                <a:gd name="T5" fmla="*/ 666 h 667"/>
                <a:gd name="T6" fmla="*/ 1030 w 1031"/>
                <a:gd name="T7" fmla="*/ 0 h 667"/>
                <a:gd name="T8" fmla="*/ 45 w 1031"/>
                <a:gd name="T9" fmla="*/ 0 h 667"/>
              </a:gdLst>
              <a:ahLst/>
              <a:cxnLst>
                <a:cxn ang="0">
                  <a:pos x="T0" y="T1"/>
                </a:cxn>
                <a:cxn ang="0">
                  <a:pos x="T2" y="T3"/>
                </a:cxn>
                <a:cxn ang="0">
                  <a:pos x="T4" y="T5"/>
                </a:cxn>
                <a:cxn ang="0">
                  <a:pos x="T6" y="T7"/>
                </a:cxn>
                <a:cxn ang="0">
                  <a:pos x="T8" y="T9"/>
                </a:cxn>
              </a:cxnLst>
              <a:rect l="0" t="0" r="r" b="b"/>
              <a:pathLst>
                <a:path w="1031" h="667">
                  <a:moveTo>
                    <a:pt x="45" y="0"/>
                  </a:moveTo>
                  <a:lnTo>
                    <a:pt x="0" y="28"/>
                  </a:lnTo>
                  <a:lnTo>
                    <a:pt x="1030" y="666"/>
                  </a:lnTo>
                  <a:lnTo>
                    <a:pt x="1030" y="0"/>
                  </a:lnTo>
                  <a:lnTo>
                    <a:pt x="45" y="0"/>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19" name="Freeform 184">
              <a:extLst>
                <a:ext uri="{FF2B5EF4-FFF2-40B4-BE49-F238E27FC236}">
                  <a16:creationId xmlns:a16="http://schemas.microsoft.com/office/drawing/2014/main" id="{0816C5F0-4660-0748-BB4B-8DC65B833CF8}"/>
                </a:ext>
              </a:extLst>
            </p:cNvPr>
            <p:cNvSpPr>
              <a:spLocks noChangeArrowheads="1"/>
            </p:cNvSpPr>
            <p:nvPr/>
          </p:nvSpPr>
          <p:spPr bwMode="auto">
            <a:xfrm>
              <a:off x="3379556" y="1324875"/>
              <a:ext cx="252747" cy="313233"/>
            </a:xfrm>
            <a:custGeom>
              <a:avLst/>
              <a:gdLst>
                <a:gd name="T0" fmla="*/ 0 w 1031"/>
                <a:gd name="T1" fmla="*/ 637 h 1277"/>
                <a:gd name="T2" fmla="*/ 1030 w 1031"/>
                <a:gd name="T3" fmla="*/ 1276 h 1277"/>
                <a:gd name="T4" fmla="*/ 1030 w 1031"/>
                <a:gd name="T5" fmla="*/ 0 h 1277"/>
                <a:gd name="T6" fmla="*/ 0 w 1031"/>
                <a:gd name="T7" fmla="*/ 637 h 1277"/>
              </a:gdLst>
              <a:ahLst/>
              <a:cxnLst>
                <a:cxn ang="0">
                  <a:pos x="T0" y="T1"/>
                </a:cxn>
                <a:cxn ang="0">
                  <a:pos x="T2" y="T3"/>
                </a:cxn>
                <a:cxn ang="0">
                  <a:pos x="T4" y="T5"/>
                </a:cxn>
                <a:cxn ang="0">
                  <a:pos x="T6" y="T7"/>
                </a:cxn>
              </a:cxnLst>
              <a:rect l="0" t="0" r="r" b="b"/>
              <a:pathLst>
                <a:path w="1031" h="1277">
                  <a:moveTo>
                    <a:pt x="0" y="637"/>
                  </a:moveTo>
                  <a:lnTo>
                    <a:pt x="1030" y="1276"/>
                  </a:lnTo>
                  <a:lnTo>
                    <a:pt x="1030" y="0"/>
                  </a:lnTo>
                  <a:lnTo>
                    <a:pt x="0" y="637"/>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0" name="Freeform 185">
              <a:extLst>
                <a:ext uri="{FF2B5EF4-FFF2-40B4-BE49-F238E27FC236}">
                  <a16:creationId xmlns:a16="http://schemas.microsoft.com/office/drawing/2014/main" id="{E0D77855-B868-544D-9DC9-959E7D22CF19}"/>
                </a:ext>
              </a:extLst>
            </p:cNvPr>
            <p:cNvSpPr>
              <a:spLocks noChangeArrowheads="1"/>
            </p:cNvSpPr>
            <p:nvPr/>
          </p:nvSpPr>
          <p:spPr bwMode="auto">
            <a:xfrm>
              <a:off x="4136715" y="1176573"/>
              <a:ext cx="251667" cy="312152"/>
            </a:xfrm>
            <a:custGeom>
              <a:avLst/>
              <a:gdLst>
                <a:gd name="T0" fmla="*/ 0 w 1029"/>
                <a:gd name="T1" fmla="*/ 638 h 1276"/>
                <a:gd name="T2" fmla="*/ 1028 w 1029"/>
                <a:gd name="T3" fmla="*/ 1275 h 1276"/>
                <a:gd name="T4" fmla="*/ 1028 w 1029"/>
                <a:gd name="T5" fmla="*/ 0 h 1276"/>
                <a:gd name="T6" fmla="*/ 0 w 1029"/>
                <a:gd name="T7" fmla="*/ 638 h 1276"/>
              </a:gdLst>
              <a:ahLst/>
              <a:cxnLst>
                <a:cxn ang="0">
                  <a:pos x="T0" y="T1"/>
                </a:cxn>
                <a:cxn ang="0">
                  <a:pos x="T2" y="T3"/>
                </a:cxn>
                <a:cxn ang="0">
                  <a:pos x="T4" y="T5"/>
                </a:cxn>
                <a:cxn ang="0">
                  <a:pos x="T6" y="T7"/>
                </a:cxn>
              </a:cxnLst>
              <a:rect l="0" t="0" r="r" b="b"/>
              <a:pathLst>
                <a:path w="1029" h="1276">
                  <a:moveTo>
                    <a:pt x="0" y="638"/>
                  </a:moveTo>
                  <a:lnTo>
                    <a:pt x="1028" y="1275"/>
                  </a:lnTo>
                  <a:lnTo>
                    <a:pt x="1028"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1" name="Freeform 189">
              <a:extLst>
                <a:ext uri="{FF2B5EF4-FFF2-40B4-BE49-F238E27FC236}">
                  <a16:creationId xmlns:a16="http://schemas.microsoft.com/office/drawing/2014/main" id="{2448226D-D366-E647-9B61-08A0D914979B}"/>
                </a:ext>
              </a:extLst>
            </p:cNvPr>
            <p:cNvSpPr>
              <a:spLocks noChangeArrowheads="1"/>
            </p:cNvSpPr>
            <p:nvPr/>
          </p:nvSpPr>
          <p:spPr bwMode="auto">
            <a:xfrm>
              <a:off x="4388382"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2" name="Freeform 190">
              <a:extLst>
                <a:ext uri="{FF2B5EF4-FFF2-40B4-BE49-F238E27FC236}">
                  <a16:creationId xmlns:a16="http://schemas.microsoft.com/office/drawing/2014/main" id="{C9BC56BD-797E-C24F-AF64-CF8E12D9982E}"/>
                </a:ext>
              </a:extLst>
            </p:cNvPr>
            <p:cNvSpPr>
              <a:spLocks noChangeArrowheads="1"/>
            </p:cNvSpPr>
            <p:nvPr/>
          </p:nvSpPr>
          <p:spPr bwMode="auto">
            <a:xfrm>
              <a:off x="3883968" y="1028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3" name="Freeform 195">
              <a:extLst>
                <a:ext uri="{FF2B5EF4-FFF2-40B4-BE49-F238E27FC236}">
                  <a16:creationId xmlns:a16="http://schemas.microsoft.com/office/drawing/2014/main" id="{1C9E112F-7470-8242-BC6F-805BF2B073F1}"/>
                </a:ext>
              </a:extLst>
            </p:cNvPr>
            <p:cNvSpPr>
              <a:spLocks noChangeArrowheads="1"/>
            </p:cNvSpPr>
            <p:nvPr/>
          </p:nvSpPr>
          <p:spPr bwMode="auto">
            <a:xfrm>
              <a:off x="3127889" y="1176573"/>
              <a:ext cx="252747" cy="312152"/>
            </a:xfrm>
            <a:custGeom>
              <a:avLst/>
              <a:gdLst>
                <a:gd name="T0" fmla="*/ 0 w 1030"/>
                <a:gd name="T1" fmla="*/ 638 h 1276"/>
                <a:gd name="T2" fmla="*/ 1029 w 1030"/>
                <a:gd name="T3" fmla="*/ 1275 h 1276"/>
                <a:gd name="T4" fmla="*/ 1029 w 1030"/>
                <a:gd name="T5" fmla="*/ 0 h 1276"/>
                <a:gd name="T6" fmla="*/ 0 w 1030"/>
                <a:gd name="T7" fmla="*/ 638 h 1276"/>
              </a:gdLst>
              <a:ahLst/>
              <a:cxnLst>
                <a:cxn ang="0">
                  <a:pos x="T0" y="T1"/>
                </a:cxn>
                <a:cxn ang="0">
                  <a:pos x="T2" y="T3"/>
                </a:cxn>
                <a:cxn ang="0">
                  <a:pos x="T4" y="T5"/>
                </a:cxn>
                <a:cxn ang="0">
                  <a:pos x="T6" y="T7"/>
                </a:cxn>
              </a:cxnLst>
              <a:rect l="0" t="0" r="r" b="b"/>
              <a:pathLst>
                <a:path w="1030" h="1276">
                  <a:moveTo>
                    <a:pt x="0" y="638"/>
                  </a:moveTo>
                  <a:lnTo>
                    <a:pt x="1029" y="1275"/>
                  </a:lnTo>
                  <a:lnTo>
                    <a:pt x="1029"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4" name="Freeform 196">
              <a:extLst>
                <a:ext uri="{FF2B5EF4-FFF2-40B4-BE49-F238E27FC236}">
                  <a16:creationId xmlns:a16="http://schemas.microsoft.com/office/drawing/2014/main" id="{350818F6-BCC7-DA4B-B984-56D14181C13A}"/>
                </a:ext>
              </a:extLst>
            </p:cNvPr>
            <p:cNvSpPr>
              <a:spLocks noChangeArrowheads="1"/>
            </p:cNvSpPr>
            <p:nvPr/>
          </p:nvSpPr>
          <p:spPr bwMode="auto">
            <a:xfrm>
              <a:off x="4136715" y="872732"/>
              <a:ext cx="251667" cy="313233"/>
            </a:xfrm>
            <a:custGeom>
              <a:avLst/>
              <a:gdLst>
                <a:gd name="T0" fmla="*/ 0 w 1029"/>
                <a:gd name="T1" fmla="*/ 638 h 1277"/>
                <a:gd name="T2" fmla="*/ 1028 w 1029"/>
                <a:gd name="T3" fmla="*/ 1276 h 1277"/>
                <a:gd name="T4" fmla="*/ 1028 w 1029"/>
                <a:gd name="T5" fmla="*/ 0 h 1277"/>
                <a:gd name="T6" fmla="*/ 0 w 1029"/>
                <a:gd name="T7" fmla="*/ 638 h 1277"/>
              </a:gdLst>
              <a:ahLst/>
              <a:cxnLst>
                <a:cxn ang="0">
                  <a:pos x="T0" y="T1"/>
                </a:cxn>
                <a:cxn ang="0">
                  <a:pos x="T2" y="T3"/>
                </a:cxn>
                <a:cxn ang="0">
                  <a:pos x="T4" y="T5"/>
                </a:cxn>
                <a:cxn ang="0">
                  <a:pos x="T6" y="T7"/>
                </a:cxn>
              </a:cxnLst>
              <a:rect l="0" t="0" r="r" b="b"/>
              <a:pathLst>
                <a:path w="1029" h="1277">
                  <a:moveTo>
                    <a:pt x="0" y="638"/>
                  </a:moveTo>
                  <a:lnTo>
                    <a:pt x="1028" y="1276"/>
                  </a:lnTo>
                  <a:lnTo>
                    <a:pt x="1028"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5" name="Freeform 197">
              <a:extLst>
                <a:ext uri="{FF2B5EF4-FFF2-40B4-BE49-F238E27FC236}">
                  <a16:creationId xmlns:a16="http://schemas.microsoft.com/office/drawing/2014/main" id="{528C70F4-46E4-CA4D-8188-2F5F8A035D91}"/>
                </a:ext>
              </a:extLst>
            </p:cNvPr>
            <p:cNvSpPr>
              <a:spLocks noChangeArrowheads="1"/>
            </p:cNvSpPr>
            <p:nvPr/>
          </p:nvSpPr>
          <p:spPr bwMode="auto">
            <a:xfrm>
              <a:off x="4388382" y="865172"/>
              <a:ext cx="252747" cy="164177"/>
            </a:xfrm>
            <a:custGeom>
              <a:avLst/>
              <a:gdLst>
                <a:gd name="T0" fmla="*/ 52 w 1031"/>
                <a:gd name="T1" fmla="*/ 0 h 671"/>
                <a:gd name="T2" fmla="*/ 0 w 1031"/>
                <a:gd name="T3" fmla="*/ 32 h 671"/>
                <a:gd name="T4" fmla="*/ 1030 w 1031"/>
                <a:gd name="T5" fmla="*/ 670 h 671"/>
                <a:gd name="T6" fmla="*/ 1030 w 1031"/>
                <a:gd name="T7" fmla="*/ 0 h 671"/>
                <a:gd name="T8" fmla="*/ 52 w 1031"/>
                <a:gd name="T9" fmla="*/ 0 h 671"/>
              </a:gdLst>
              <a:ahLst/>
              <a:cxnLst>
                <a:cxn ang="0">
                  <a:pos x="T0" y="T1"/>
                </a:cxn>
                <a:cxn ang="0">
                  <a:pos x="T2" y="T3"/>
                </a:cxn>
                <a:cxn ang="0">
                  <a:pos x="T4" y="T5"/>
                </a:cxn>
                <a:cxn ang="0">
                  <a:pos x="T6" y="T7"/>
                </a:cxn>
                <a:cxn ang="0">
                  <a:pos x="T8" y="T9"/>
                </a:cxn>
              </a:cxnLst>
              <a:rect l="0" t="0" r="r" b="b"/>
              <a:pathLst>
                <a:path w="1031" h="671">
                  <a:moveTo>
                    <a:pt x="52" y="0"/>
                  </a:moveTo>
                  <a:lnTo>
                    <a:pt x="0" y="32"/>
                  </a:lnTo>
                  <a:lnTo>
                    <a:pt x="1030" y="670"/>
                  </a:lnTo>
                  <a:lnTo>
                    <a:pt x="1030" y="0"/>
                  </a:lnTo>
                  <a:lnTo>
                    <a:pt x="52" y="0"/>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6" name="Freeform 199">
              <a:extLst>
                <a:ext uri="{FF2B5EF4-FFF2-40B4-BE49-F238E27FC236}">
                  <a16:creationId xmlns:a16="http://schemas.microsoft.com/office/drawing/2014/main" id="{8D1E5239-70E1-2D40-BFDC-2813F21F7DBD}"/>
                </a:ext>
              </a:extLst>
            </p:cNvPr>
            <p:cNvSpPr>
              <a:spLocks noChangeArrowheads="1"/>
            </p:cNvSpPr>
            <p:nvPr/>
          </p:nvSpPr>
          <p:spPr bwMode="auto">
            <a:xfrm>
              <a:off x="3632302" y="1028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7" name="Freeform 203">
              <a:extLst>
                <a:ext uri="{FF2B5EF4-FFF2-40B4-BE49-F238E27FC236}">
                  <a16:creationId xmlns:a16="http://schemas.microsoft.com/office/drawing/2014/main" id="{48DA28A9-65EE-7244-A2B1-B2CA2371118F}"/>
                </a:ext>
              </a:extLst>
            </p:cNvPr>
            <p:cNvSpPr>
              <a:spLocks noChangeArrowheads="1"/>
            </p:cNvSpPr>
            <p:nvPr/>
          </p:nvSpPr>
          <p:spPr bwMode="auto">
            <a:xfrm>
              <a:off x="3379556"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8" name="Freeform 204">
              <a:extLst>
                <a:ext uri="{FF2B5EF4-FFF2-40B4-BE49-F238E27FC236}">
                  <a16:creationId xmlns:a16="http://schemas.microsoft.com/office/drawing/2014/main" id="{EC552D28-77B5-C040-959B-A40F3A39C08B}"/>
                </a:ext>
              </a:extLst>
            </p:cNvPr>
            <p:cNvSpPr>
              <a:spLocks noChangeArrowheads="1"/>
            </p:cNvSpPr>
            <p:nvPr/>
          </p:nvSpPr>
          <p:spPr bwMode="auto">
            <a:xfrm>
              <a:off x="3883968"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29" name="Freeform 206">
              <a:extLst>
                <a:ext uri="{FF2B5EF4-FFF2-40B4-BE49-F238E27FC236}">
                  <a16:creationId xmlns:a16="http://schemas.microsoft.com/office/drawing/2014/main" id="{FBC1CC2F-DF28-F04B-AF0A-C008675B4FA4}"/>
                </a:ext>
              </a:extLst>
            </p:cNvPr>
            <p:cNvSpPr>
              <a:spLocks noChangeArrowheads="1"/>
            </p:cNvSpPr>
            <p:nvPr/>
          </p:nvSpPr>
          <p:spPr bwMode="auto">
            <a:xfrm>
              <a:off x="4388382"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0" name="Freeform 207">
              <a:extLst>
                <a:ext uri="{FF2B5EF4-FFF2-40B4-BE49-F238E27FC236}">
                  <a16:creationId xmlns:a16="http://schemas.microsoft.com/office/drawing/2014/main" id="{5F08BF06-45B7-194F-A9DA-346653067B7C}"/>
                </a:ext>
              </a:extLst>
            </p:cNvPr>
            <p:cNvSpPr>
              <a:spLocks noChangeArrowheads="1"/>
            </p:cNvSpPr>
            <p:nvPr/>
          </p:nvSpPr>
          <p:spPr bwMode="auto">
            <a:xfrm>
              <a:off x="3632302" y="1324875"/>
              <a:ext cx="252747" cy="313233"/>
            </a:xfrm>
            <a:custGeom>
              <a:avLst/>
              <a:gdLst>
                <a:gd name="T0" fmla="*/ 1030 w 1031"/>
                <a:gd name="T1" fmla="*/ 637 h 1277"/>
                <a:gd name="T2" fmla="*/ 0 w 1031"/>
                <a:gd name="T3" fmla="*/ 1276 h 1277"/>
                <a:gd name="T4" fmla="*/ 0 w 1031"/>
                <a:gd name="T5" fmla="*/ 0 h 1277"/>
                <a:gd name="T6" fmla="*/ 1030 w 1031"/>
                <a:gd name="T7" fmla="*/ 637 h 1277"/>
              </a:gdLst>
              <a:ahLst/>
              <a:cxnLst>
                <a:cxn ang="0">
                  <a:pos x="T0" y="T1"/>
                </a:cxn>
                <a:cxn ang="0">
                  <a:pos x="T2" y="T3"/>
                </a:cxn>
                <a:cxn ang="0">
                  <a:pos x="T4" y="T5"/>
                </a:cxn>
                <a:cxn ang="0">
                  <a:pos x="T6" y="T7"/>
                </a:cxn>
              </a:cxnLst>
              <a:rect l="0" t="0" r="r" b="b"/>
              <a:pathLst>
                <a:path w="1031" h="1277">
                  <a:moveTo>
                    <a:pt x="1030" y="637"/>
                  </a:moveTo>
                  <a:lnTo>
                    <a:pt x="0" y="1276"/>
                  </a:lnTo>
                  <a:lnTo>
                    <a:pt x="0" y="0"/>
                  </a:lnTo>
                  <a:lnTo>
                    <a:pt x="1030"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1" name="Freeform 213">
              <a:extLst>
                <a:ext uri="{FF2B5EF4-FFF2-40B4-BE49-F238E27FC236}">
                  <a16:creationId xmlns:a16="http://schemas.microsoft.com/office/drawing/2014/main" id="{DDDA1D65-4D6A-D845-B85A-282D7343C024}"/>
                </a:ext>
              </a:extLst>
            </p:cNvPr>
            <p:cNvSpPr>
              <a:spLocks noChangeArrowheads="1"/>
            </p:cNvSpPr>
            <p:nvPr/>
          </p:nvSpPr>
          <p:spPr bwMode="auto">
            <a:xfrm>
              <a:off x="4136715" y="1324875"/>
              <a:ext cx="251667" cy="313233"/>
            </a:xfrm>
            <a:custGeom>
              <a:avLst/>
              <a:gdLst>
                <a:gd name="T0" fmla="*/ 1028 w 1029"/>
                <a:gd name="T1" fmla="*/ 637 h 1277"/>
                <a:gd name="T2" fmla="*/ 0 w 1029"/>
                <a:gd name="T3" fmla="*/ 1276 h 1277"/>
                <a:gd name="T4" fmla="*/ 0 w 1029"/>
                <a:gd name="T5" fmla="*/ 0 h 1277"/>
                <a:gd name="T6" fmla="*/ 1028 w 1029"/>
                <a:gd name="T7" fmla="*/ 637 h 1277"/>
              </a:gdLst>
              <a:ahLst/>
              <a:cxnLst>
                <a:cxn ang="0">
                  <a:pos x="T0" y="T1"/>
                </a:cxn>
                <a:cxn ang="0">
                  <a:pos x="T2" y="T3"/>
                </a:cxn>
                <a:cxn ang="0">
                  <a:pos x="T4" y="T5"/>
                </a:cxn>
                <a:cxn ang="0">
                  <a:pos x="T6" y="T7"/>
                </a:cxn>
              </a:cxnLst>
              <a:rect l="0" t="0" r="r" b="b"/>
              <a:pathLst>
                <a:path w="1029" h="1277">
                  <a:moveTo>
                    <a:pt x="1028" y="637"/>
                  </a:moveTo>
                  <a:lnTo>
                    <a:pt x="0" y="1276"/>
                  </a:lnTo>
                  <a:lnTo>
                    <a:pt x="0" y="0"/>
                  </a:lnTo>
                  <a:lnTo>
                    <a:pt x="1028" y="637"/>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2" name="Freeform 216">
              <a:extLst>
                <a:ext uri="{FF2B5EF4-FFF2-40B4-BE49-F238E27FC236}">
                  <a16:creationId xmlns:a16="http://schemas.microsoft.com/office/drawing/2014/main" id="{74CFCC9F-A6B0-184F-B02D-6B43C354512D}"/>
                </a:ext>
              </a:extLst>
            </p:cNvPr>
            <p:cNvSpPr>
              <a:spLocks noChangeArrowheads="1"/>
            </p:cNvSpPr>
            <p:nvPr/>
          </p:nvSpPr>
          <p:spPr bwMode="auto">
            <a:xfrm>
              <a:off x="4136715" y="1028269"/>
              <a:ext cx="251667" cy="313233"/>
            </a:xfrm>
            <a:custGeom>
              <a:avLst/>
              <a:gdLst>
                <a:gd name="T0" fmla="*/ 1028 w 1029"/>
                <a:gd name="T1" fmla="*/ 638 h 1277"/>
                <a:gd name="T2" fmla="*/ 0 w 1029"/>
                <a:gd name="T3" fmla="*/ 1276 h 1277"/>
                <a:gd name="T4" fmla="*/ 0 w 1029"/>
                <a:gd name="T5" fmla="*/ 0 h 1277"/>
                <a:gd name="T6" fmla="*/ 1028 w 1029"/>
                <a:gd name="T7" fmla="*/ 638 h 1277"/>
              </a:gdLst>
              <a:ahLst/>
              <a:cxnLst>
                <a:cxn ang="0">
                  <a:pos x="T0" y="T1"/>
                </a:cxn>
                <a:cxn ang="0">
                  <a:pos x="T2" y="T3"/>
                </a:cxn>
                <a:cxn ang="0">
                  <a:pos x="T4" y="T5"/>
                </a:cxn>
                <a:cxn ang="0">
                  <a:pos x="T6" y="T7"/>
                </a:cxn>
              </a:cxnLst>
              <a:rect l="0" t="0" r="r" b="b"/>
              <a:pathLst>
                <a:path w="1029" h="1277">
                  <a:moveTo>
                    <a:pt x="1028" y="638"/>
                  </a:moveTo>
                  <a:lnTo>
                    <a:pt x="0" y="1276"/>
                  </a:lnTo>
                  <a:lnTo>
                    <a:pt x="0" y="0"/>
                  </a:lnTo>
                  <a:lnTo>
                    <a:pt x="1028"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3" name="Freeform 221">
              <a:extLst>
                <a:ext uri="{FF2B5EF4-FFF2-40B4-BE49-F238E27FC236}">
                  <a16:creationId xmlns:a16="http://schemas.microsoft.com/office/drawing/2014/main" id="{056DA7E1-2B9C-034C-8DCB-1EB9CDB5982B}"/>
                </a:ext>
              </a:extLst>
            </p:cNvPr>
            <p:cNvSpPr>
              <a:spLocks noChangeArrowheads="1"/>
            </p:cNvSpPr>
            <p:nvPr/>
          </p:nvSpPr>
          <p:spPr bwMode="auto">
            <a:xfrm>
              <a:off x="3127889" y="102826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4" name="Freeform 222">
              <a:extLst>
                <a:ext uri="{FF2B5EF4-FFF2-40B4-BE49-F238E27FC236}">
                  <a16:creationId xmlns:a16="http://schemas.microsoft.com/office/drawing/2014/main" id="{AF21496F-8E62-D24F-AA21-9313D43E2F8D}"/>
                </a:ext>
              </a:extLst>
            </p:cNvPr>
            <p:cNvSpPr>
              <a:spLocks noChangeArrowheads="1"/>
            </p:cNvSpPr>
            <p:nvPr/>
          </p:nvSpPr>
          <p:spPr bwMode="auto">
            <a:xfrm>
              <a:off x="3632302" y="865171"/>
              <a:ext cx="252747" cy="163097"/>
            </a:xfrm>
            <a:custGeom>
              <a:avLst/>
              <a:gdLst>
                <a:gd name="T0" fmla="*/ 0 w 1031"/>
                <a:gd name="T1" fmla="*/ 0 h 667"/>
                <a:gd name="T2" fmla="*/ 0 w 1031"/>
                <a:gd name="T3" fmla="*/ 666 h 667"/>
                <a:gd name="T4" fmla="*/ 1030 w 1031"/>
                <a:gd name="T5" fmla="*/ 28 h 667"/>
                <a:gd name="T6" fmla="*/ 985 w 1031"/>
                <a:gd name="T7" fmla="*/ 0 h 667"/>
                <a:gd name="T8" fmla="*/ 0 w 1031"/>
                <a:gd name="T9" fmla="*/ 0 h 667"/>
              </a:gdLst>
              <a:ahLst/>
              <a:cxnLst>
                <a:cxn ang="0">
                  <a:pos x="T0" y="T1"/>
                </a:cxn>
                <a:cxn ang="0">
                  <a:pos x="T2" y="T3"/>
                </a:cxn>
                <a:cxn ang="0">
                  <a:pos x="T4" y="T5"/>
                </a:cxn>
                <a:cxn ang="0">
                  <a:pos x="T6" y="T7"/>
                </a:cxn>
                <a:cxn ang="0">
                  <a:pos x="T8" y="T9"/>
                </a:cxn>
              </a:cxnLst>
              <a:rect l="0" t="0" r="r" b="b"/>
              <a:pathLst>
                <a:path w="1031" h="667">
                  <a:moveTo>
                    <a:pt x="0" y="0"/>
                  </a:moveTo>
                  <a:lnTo>
                    <a:pt x="0" y="666"/>
                  </a:lnTo>
                  <a:lnTo>
                    <a:pt x="1030" y="28"/>
                  </a:lnTo>
                  <a:lnTo>
                    <a:pt x="985" y="0"/>
                  </a:lnTo>
                  <a:lnTo>
                    <a:pt x="0" y="0"/>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5" name="Freeform 223">
              <a:extLst>
                <a:ext uri="{FF2B5EF4-FFF2-40B4-BE49-F238E27FC236}">
                  <a16:creationId xmlns:a16="http://schemas.microsoft.com/office/drawing/2014/main" id="{470964F1-5440-B142-AADB-599127986EFE}"/>
                </a:ext>
              </a:extLst>
            </p:cNvPr>
            <p:cNvSpPr>
              <a:spLocks noChangeArrowheads="1"/>
            </p:cNvSpPr>
            <p:nvPr/>
          </p:nvSpPr>
          <p:spPr bwMode="auto">
            <a:xfrm>
              <a:off x="3379556"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6" name="Freeform 224">
              <a:extLst>
                <a:ext uri="{FF2B5EF4-FFF2-40B4-BE49-F238E27FC236}">
                  <a16:creationId xmlns:a16="http://schemas.microsoft.com/office/drawing/2014/main" id="{8D263D75-E44E-6844-B21C-AADF62B65544}"/>
                </a:ext>
              </a:extLst>
            </p:cNvPr>
            <p:cNvSpPr>
              <a:spLocks noChangeArrowheads="1"/>
            </p:cNvSpPr>
            <p:nvPr/>
          </p:nvSpPr>
          <p:spPr bwMode="auto">
            <a:xfrm>
              <a:off x="4136715" y="865171"/>
              <a:ext cx="251667" cy="163097"/>
            </a:xfrm>
            <a:custGeom>
              <a:avLst/>
              <a:gdLst>
                <a:gd name="T0" fmla="*/ 0 w 1029"/>
                <a:gd name="T1" fmla="*/ 0 h 667"/>
                <a:gd name="T2" fmla="*/ 0 w 1029"/>
                <a:gd name="T3" fmla="*/ 666 h 667"/>
                <a:gd name="T4" fmla="*/ 1028 w 1029"/>
                <a:gd name="T5" fmla="*/ 28 h 667"/>
                <a:gd name="T6" fmla="*/ 983 w 1029"/>
                <a:gd name="T7" fmla="*/ 0 h 667"/>
                <a:gd name="T8" fmla="*/ 0 w 1029"/>
                <a:gd name="T9" fmla="*/ 0 h 667"/>
              </a:gdLst>
              <a:ahLst/>
              <a:cxnLst>
                <a:cxn ang="0">
                  <a:pos x="T0" y="T1"/>
                </a:cxn>
                <a:cxn ang="0">
                  <a:pos x="T2" y="T3"/>
                </a:cxn>
                <a:cxn ang="0">
                  <a:pos x="T4" y="T5"/>
                </a:cxn>
                <a:cxn ang="0">
                  <a:pos x="T6" y="T7"/>
                </a:cxn>
                <a:cxn ang="0">
                  <a:pos x="T8" y="T9"/>
                </a:cxn>
              </a:cxnLst>
              <a:rect l="0" t="0" r="r" b="b"/>
              <a:pathLst>
                <a:path w="1029" h="667">
                  <a:moveTo>
                    <a:pt x="0" y="0"/>
                  </a:moveTo>
                  <a:lnTo>
                    <a:pt x="0" y="666"/>
                  </a:lnTo>
                  <a:lnTo>
                    <a:pt x="1028" y="28"/>
                  </a:lnTo>
                  <a:lnTo>
                    <a:pt x="983"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7" name="Freeform 225">
              <a:extLst>
                <a:ext uri="{FF2B5EF4-FFF2-40B4-BE49-F238E27FC236}">
                  <a16:creationId xmlns:a16="http://schemas.microsoft.com/office/drawing/2014/main" id="{539E61FA-A0DB-A348-89EE-C9827FAF7B90}"/>
                </a:ext>
              </a:extLst>
            </p:cNvPr>
            <p:cNvSpPr>
              <a:spLocks noChangeArrowheads="1"/>
            </p:cNvSpPr>
            <p:nvPr/>
          </p:nvSpPr>
          <p:spPr bwMode="auto">
            <a:xfrm>
              <a:off x="3883968" y="87273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8" name="Freeform 227">
              <a:extLst>
                <a:ext uri="{FF2B5EF4-FFF2-40B4-BE49-F238E27FC236}">
                  <a16:creationId xmlns:a16="http://schemas.microsoft.com/office/drawing/2014/main" id="{4AA213F2-EC0F-2F47-9CC6-6C99C07A65AD}"/>
                </a:ext>
              </a:extLst>
            </p:cNvPr>
            <p:cNvSpPr>
              <a:spLocks noChangeArrowheads="1"/>
            </p:cNvSpPr>
            <p:nvPr/>
          </p:nvSpPr>
          <p:spPr bwMode="auto">
            <a:xfrm>
              <a:off x="4388382" y="1176573"/>
              <a:ext cx="252747" cy="312152"/>
            </a:xfrm>
            <a:custGeom>
              <a:avLst/>
              <a:gdLst>
                <a:gd name="T0" fmla="*/ 1030 w 1031"/>
                <a:gd name="T1" fmla="*/ 638 h 1276"/>
                <a:gd name="T2" fmla="*/ 0 w 1031"/>
                <a:gd name="T3" fmla="*/ 1275 h 1276"/>
                <a:gd name="T4" fmla="*/ 0 w 1031"/>
                <a:gd name="T5" fmla="*/ 0 h 1276"/>
                <a:gd name="T6" fmla="*/ 1030 w 1031"/>
                <a:gd name="T7" fmla="*/ 638 h 1276"/>
              </a:gdLst>
              <a:ahLst/>
              <a:cxnLst>
                <a:cxn ang="0">
                  <a:pos x="T0" y="T1"/>
                </a:cxn>
                <a:cxn ang="0">
                  <a:pos x="T2" y="T3"/>
                </a:cxn>
                <a:cxn ang="0">
                  <a:pos x="T4" y="T5"/>
                </a:cxn>
                <a:cxn ang="0">
                  <a:pos x="T6" y="T7"/>
                </a:cxn>
              </a:cxnLst>
              <a:rect l="0" t="0" r="r" b="b"/>
              <a:pathLst>
                <a:path w="1031" h="1276">
                  <a:moveTo>
                    <a:pt x="1030" y="638"/>
                  </a:moveTo>
                  <a:lnTo>
                    <a:pt x="0" y="1275"/>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39" name="Freeform 228">
              <a:extLst>
                <a:ext uri="{FF2B5EF4-FFF2-40B4-BE49-F238E27FC236}">
                  <a16:creationId xmlns:a16="http://schemas.microsoft.com/office/drawing/2014/main" id="{5A50062C-F064-814C-8C2D-5ECBAD9AC507}"/>
                </a:ext>
              </a:extLst>
            </p:cNvPr>
            <p:cNvSpPr>
              <a:spLocks noChangeArrowheads="1"/>
            </p:cNvSpPr>
            <p:nvPr/>
          </p:nvSpPr>
          <p:spPr bwMode="auto">
            <a:xfrm>
              <a:off x="3127889" y="865172"/>
              <a:ext cx="252747" cy="164177"/>
            </a:xfrm>
            <a:custGeom>
              <a:avLst/>
              <a:gdLst>
                <a:gd name="T0" fmla="*/ 0 w 1030"/>
                <a:gd name="T1" fmla="*/ 0 h 671"/>
                <a:gd name="T2" fmla="*/ 0 w 1030"/>
                <a:gd name="T3" fmla="*/ 670 h 671"/>
                <a:gd name="T4" fmla="*/ 1029 w 1030"/>
                <a:gd name="T5" fmla="*/ 32 h 671"/>
                <a:gd name="T6" fmla="*/ 977 w 1030"/>
                <a:gd name="T7" fmla="*/ 0 h 671"/>
                <a:gd name="T8" fmla="*/ 0 w 1030"/>
                <a:gd name="T9" fmla="*/ 0 h 671"/>
              </a:gdLst>
              <a:ahLst/>
              <a:cxnLst>
                <a:cxn ang="0">
                  <a:pos x="T0" y="T1"/>
                </a:cxn>
                <a:cxn ang="0">
                  <a:pos x="T2" y="T3"/>
                </a:cxn>
                <a:cxn ang="0">
                  <a:pos x="T4" y="T5"/>
                </a:cxn>
                <a:cxn ang="0">
                  <a:pos x="T6" y="T7"/>
                </a:cxn>
                <a:cxn ang="0">
                  <a:pos x="T8" y="T9"/>
                </a:cxn>
              </a:cxnLst>
              <a:rect l="0" t="0" r="r" b="b"/>
              <a:pathLst>
                <a:path w="1030" h="671">
                  <a:moveTo>
                    <a:pt x="0" y="0"/>
                  </a:moveTo>
                  <a:lnTo>
                    <a:pt x="0" y="670"/>
                  </a:lnTo>
                  <a:lnTo>
                    <a:pt x="1029" y="32"/>
                  </a:lnTo>
                  <a:lnTo>
                    <a:pt x="977" y="0"/>
                  </a:lnTo>
                  <a:lnTo>
                    <a:pt x="0" y="0"/>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0" name="Freeform 230">
              <a:extLst>
                <a:ext uri="{FF2B5EF4-FFF2-40B4-BE49-F238E27FC236}">
                  <a16:creationId xmlns:a16="http://schemas.microsoft.com/office/drawing/2014/main" id="{496B76F3-B910-F84F-8777-027728C60256}"/>
                </a:ext>
              </a:extLst>
            </p:cNvPr>
            <p:cNvSpPr>
              <a:spLocks noChangeArrowheads="1"/>
            </p:cNvSpPr>
            <p:nvPr/>
          </p:nvSpPr>
          <p:spPr bwMode="auto">
            <a:xfrm>
              <a:off x="3127889" y="1324875"/>
              <a:ext cx="252747" cy="313233"/>
            </a:xfrm>
            <a:custGeom>
              <a:avLst/>
              <a:gdLst>
                <a:gd name="T0" fmla="*/ 1029 w 1030"/>
                <a:gd name="T1" fmla="*/ 637 h 1277"/>
                <a:gd name="T2" fmla="*/ 0 w 1030"/>
                <a:gd name="T3" fmla="*/ 1276 h 1277"/>
                <a:gd name="T4" fmla="*/ 0 w 1030"/>
                <a:gd name="T5" fmla="*/ 0 h 1277"/>
                <a:gd name="T6" fmla="*/ 1029 w 1030"/>
                <a:gd name="T7" fmla="*/ 637 h 1277"/>
              </a:gdLst>
              <a:ahLst/>
              <a:cxnLst>
                <a:cxn ang="0">
                  <a:pos x="T0" y="T1"/>
                </a:cxn>
                <a:cxn ang="0">
                  <a:pos x="T2" y="T3"/>
                </a:cxn>
                <a:cxn ang="0">
                  <a:pos x="T4" y="T5"/>
                </a:cxn>
                <a:cxn ang="0">
                  <a:pos x="T6" y="T7"/>
                </a:cxn>
              </a:cxnLst>
              <a:rect l="0" t="0" r="r" b="b"/>
              <a:pathLst>
                <a:path w="1030" h="1277">
                  <a:moveTo>
                    <a:pt x="1029" y="637"/>
                  </a:moveTo>
                  <a:lnTo>
                    <a:pt x="0" y="1276"/>
                  </a:lnTo>
                  <a:lnTo>
                    <a:pt x="0" y="0"/>
                  </a:lnTo>
                  <a:lnTo>
                    <a:pt x="1029" y="637"/>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1" name="Freeform 267">
              <a:extLst>
                <a:ext uri="{FF2B5EF4-FFF2-40B4-BE49-F238E27FC236}">
                  <a16:creationId xmlns:a16="http://schemas.microsoft.com/office/drawing/2014/main" id="{A571FC76-6B41-A94A-AD5B-626F294ED5E7}"/>
                </a:ext>
              </a:extLst>
            </p:cNvPr>
            <p:cNvSpPr>
              <a:spLocks noChangeArrowheads="1"/>
            </p:cNvSpPr>
            <p:nvPr/>
          </p:nvSpPr>
          <p:spPr bwMode="auto">
            <a:xfrm>
              <a:off x="5397207" y="1185965"/>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2" name="Freeform 271">
              <a:extLst>
                <a:ext uri="{FF2B5EF4-FFF2-40B4-BE49-F238E27FC236}">
                  <a16:creationId xmlns:a16="http://schemas.microsoft.com/office/drawing/2014/main" id="{278960CC-EE15-E145-B132-2D37F49082FB}"/>
                </a:ext>
              </a:extLst>
            </p:cNvPr>
            <p:cNvSpPr>
              <a:spLocks noChangeArrowheads="1"/>
            </p:cNvSpPr>
            <p:nvPr/>
          </p:nvSpPr>
          <p:spPr bwMode="auto">
            <a:xfrm>
              <a:off x="5145541" y="1030429"/>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3" name="Freeform 272">
              <a:extLst>
                <a:ext uri="{FF2B5EF4-FFF2-40B4-BE49-F238E27FC236}">
                  <a16:creationId xmlns:a16="http://schemas.microsoft.com/office/drawing/2014/main" id="{476C09AB-8D45-804D-9B9C-8C3840CC74CC}"/>
                </a:ext>
              </a:extLst>
            </p:cNvPr>
            <p:cNvSpPr>
              <a:spLocks noChangeArrowheads="1"/>
            </p:cNvSpPr>
            <p:nvPr/>
          </p:nvSpPr>
          <p:spPr bwMode="auto">
            <a:xfrm>
              <a:off x="5145541" y="865172"/>
              <a:ext cx="252747" cy="165257"/>
            </a:xfrm>
            <a:custGeom>
              <a:avLst/>
              <a:gdLst>
                <a:gd name="T0" fmla="*/ 56 w 1030"/>
                <a:gd name="T1" fmla="*/ 0 h 674"/>
                <a:gd name="T2" fmla="*/ 0 w 1030"/>
                <a:gd name="T3" fmla="*/ 35 h 674"/>
                <a:gd name="T4" fmla="*/ 1029 w 1030"/>
                <a:gd name="T5" fmla="*/ 673 h 674"/>
                <a:gd name="T6" fmla="*/ 1029 w 1030"/>
                <a:gd name="T7" fmla="*/ 0 h 674"/>
                <a:gd name="T8" fmla="*/ 56 w 1030"/>
                <a:gd name="T9" fmla="*/ 0 h 674"/>
              </a:gdLst>
              <a:ahLst/>
              <a:cxnLst>
                <a:cxn ang="0">
                  <a:pos x="T0" y="T1"/>
                </a:cxn>
                <a:cxn ang="0">
                  <a:pos x="T2" y="T3"/>
                </a:cxn>
                <a:cxn ang="0">
                  <a:pos x="T4" y="T5"/>
                </a:cxn>
                <a:cxn ang="0">
                  <a:pos x="T6" y="T7"/>
                </a:cxn>
                <a:cxn ang="0">
                  <a:pos x="T8" y="T9"/>
                </a:cxn>
              </a:cxnLst>
              <a:rect l="0" t="0" r="r" b="b"/>
              <a:pathLst>
                <a:path w="1030" h="674">
                  <a:moveTo>
                    <a:pt x="56" y="0"/>
                  </a:moveTo>
                  <a:lnTo>
                    <a:pt x="0" y="35"/>
                  </a:lnTo>
                  <a:lnTo>
                    <a:pt x="1029" y="673"/>
                  </a:lnTo>
                  <a:lnTo>
                    <a:pt x="1029" y="0"/>
                  </a:lnTo>
                  <a:lnTo>
                    <a:pt x="56" y="0"/>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4" name="Freeform 278">
              <a:extLst>
                <a:ext uri="{FF2B5EF4-FFF2-40B4-BE49-F238E27FC236}">
                  <a16:creationId xmlns:a16="http://schemas.microsoft.com/office/drawing/2014/main" id="{5870AFC7-07BF-5F4F-A1FA-1F972FC46717}"/>
                </a:ext>
              </a:extLst>
            </p:cNvPr>
            <p:cNvSpPr>
              <a:spLocks noChangeArrowheads="1"/>
            </p:cNvSpPr>
            <p:nvPr/>
          </p:nvSpPr>
          <p:spPr bwMode="auto">
            <a:xfrm>
              <a:off x="5397207" y="873813"/>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5" name="Freeform 279">
              <a:extLst>
                <a:ext uri="{FF2B5EF4-FFF2-40B4-BE49-F238E27FC236}">
                  <a16:creationId xmlns:a16="http://schemas.microsoft.com/office/drawing/2014/main" id="{B1A4589E-0F37-5049-9EC4-B3E545BAA5DE}"/>
                </a:ext>
              </a:extLst>
            </p:cNvPr>
            <p:cNvSpPr>
              <a:spLocks noChangeArrowheads="1"/>
            </p:cNvSpPr>
            <p:nvPr/>
          </p:nvSpPr>
          <p:spPr bwMode="auto">
            <a:xfrm>
              <a:off x="5649954" y="865172"/>
              <a:ext cx="252747" cy="165257"/>
            </a:xfrm>
            <a:custGeom>
              <a:avLst/>
              <a:gdLst>
                <a:gd name="T0" fmla="*/ 57 w 1031"/>
                <a:gd name="T1" fmla="*/ 0 h 674"/>
                <a:gd name="T2" fmla="*/ 0 w 1031"/>
                <a:gd name="T3" fmla="*/ 35 h 674"/>
                <a:gd name="T4" fmla="*/ 1030 w 1031"/>
                <a:gd name="T5" fmla="*/ 673 h 674"/>
                <a:gd name="T6" fmla="*/ 1030 w 1031"/>
                <a:gd name="T7" fmla="*/ 0 h 674"/>
                <a:gd name="T8" fmla="*/ 57 w 1031"/>
                <a:gd name="T9" fmla="*/ 0 h 674"/>
              </a:gdLst>
              <a:ahLst/>
              <a:cxnLst>
                <a:cxn ang="0">
                  <a:pos x="T0" y="T1"/>
                </a:cxn>
                <a:cxn ang="0">
                  <a:pos x="T2" y="T3"/>
                </a:cxn>
                <a:cxn ang="0">
                  <a:pos x="T4" y="T5"/>
                </a:cxn>
                <a:cxn ang="0">
                  <a:pos x="T6" y="T7"/>
                </a:cxn>
                <a:cxn ang="0">
                  <a:pos x="T8" y="T9"/>
                </a:cxn>
              </a:cxnLst>
              <a:rect l="0" t="0" r="r" b="b"/>
              <a:pathLst>
                <a:path w="1031" h="674">
                  <a:moveTo>
                    <a:pt x="57" y="0"/>
                  </a:moveTo>
                  <a:lnTo>
                    <a:pt x="0" y="35"/>
                  </a:lnTo>
                  <a:lnTo>
                    <a:pt x="1030" y="673"/>
                  </a:lnTo>
                  <a:lnTo>
                    <a:pt x="1030" y="0"/>
                  </a:lnTo>
                  <a:lnTo>
                    <a:pt x="57"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6" name="Freeform 280">
              <a:extLst>
                <a:ext uri="{FF2B5EF4-FFF2-40B4-BE49-F238E27FC236}">
                  <a16:creationId xmlns:a16="http://schemas.microsoft.com/office/drawing/2014/main" id="{AD9B441C-FD37-6846-99B8-C81F87D5BD83}"/>
                </a:ext>
              </a:extLst>
            </p:cNvPr>
            <p:cNvSpPr>
              <a:spLocks noChangeArrowheads="1"/>
            </p:cNvSpPr>
            <p:nvPr/>
          </p:nvSpPr>
          <p:spPr bwMode="auto">
            <a:xfrm>
              <a:off x="6154367" y="133426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7" name="Freeform 281">
              <a:extLst>
                <a:ext uri="{FF2B5EF4-FFF2-40B4-BE49-F238E27FC236}">
                  <a16:creationId xmlns:a16="http://schemas.microsoft.com/office/drawing/2014/main" id="{B8C7BA78-CF5D-534B-8277-EFAF2603C8B0}"/>
                </a:ext>
              </a:extLst>
            </p:cNvPr>
            <p:cNvSpPr>
              <a:spLocks noChangeArrowheads="1"/>
            </p:cNvSpPr>
            <p:nvPr/>
          </p:nvSpPr>
          <p:spPr bwMode="auto">
            <a:xfrm>
              <a:off x="5145541" y="1334269"/>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8" name="Freeform 282">
              <a:extLst>
                <a:ext uri="{FF2B5EF4-FFF2-40B4-BE49-F238E27FC236}">
                  <a16:creationId xmlns:a16="http://schemas.microsoft.com/office/drawing/2014/main" id="{BCBE51DA-5B62-6945-ADAA-3771A48DE94B}"/>
                </a:ext>
              </a:extLst>
            </p:cNvPr>
            <p:cNvSpPr>
              <a:spLocks noChangeArrowheads="1"/>
            </p:cNvSpPr>
            <p:nvPr/>
          </p:nvSpPr>
          <p:spPr bwMode="auto">
            <a:xfrm>
              <a:off x="5901620" y="1185965"/>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49" name="Freeform 285">
              <a:extLst>
                <a:ext uri="{FF2B5EF4-FFF2-40B4-BE49-F238E27FC236}">
                  <a16:creationId xmlns:a16="http://schemas.microsoft.com/office/drawing/2014/main" id="{98266514-CB61-7044-9B2C-8F48568DBBE7}"/>
                </a:ext>
              </a:extLst>
            </p:cNvPr>
            <p:cNvSpPr>
              <a:spLocks noChangeArrowheads="1"/>
            </p:cNvSpPr>
            <p:nvPr/>
          </p:nvSpPr>
          <p:spPr bwMode="auto">
            <a:xfrm>
              <a:off x="6154367" y="103042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0" name="Freeform 286">
              <a:extLst>
                <a:ext uri="{FF2B5EF4-FFF2-40B4-BE49-F238E27FC236}">
                  <a16:creationId xmlns:a16="http://schemas.microsoft.com/office/drawing/2014/main" id="{75CE7984-1822-AD4C-97C3-7AA54638EC59}"/>
                </a:ext>
              </a:extLst>
            </p:cNvPr>
            <p:cNvSpPr>
              <a:spLocks noChangeArrowheads="1"/>
            </p:cNvSpPr>
            <p:nvPr/>
          </p:nvSpPr>
          <p:spPr bwMode="auto">
            <a:xfrm>
              <a:off x="5649954" y="1030429"/>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1" name="Freeform 289">
              <a:extLst>
                <a:ext uri="{FF2B5EF4-FFF2-40B4-BE49-F238E27FC236}">
                  <a16:creationId xmlns:a16="http://schemas.microsoft.com/office/drawing/2014/main" id="{CD717BC6-D70B-CD4D-A52D-067AC0FEDA29}"/>
                </a:ext>
              </a:extLst>
            </p:cNvPr>
            <p:cNvSpPr>
              <a:spLocks noChangeArrowheads="1"/>
            </p:cNvSpPr>
            <p:nvPr/>
          </p:nvSpPr>
          <p:spPr bwMode="auto">
            <a:xfrm>
              <a:off x="5901620" y="873813"/>
              <a:ext cx="252747" cy="313233"/>
            </a:xfrm>
            <a:custGeom>
              <a:avLst/>
              <a:gdLst>
                <a:gd name="T0" fmla="*/ 0 w 1031"/>
                <a:gd name="T1" fmla="*/ 638 h 1277"/>
                <a:gd name="T2" fmla="*/ 1030 w 1031"/>
                <a:gd name="T3" fmla="*/ 1276 h 1277"/>
                <a:gd name="T4" fmla="*/ 1030 w 1031"/>
                <a:gd name="T5" fmla="*/ 0 h 1277"/>
                <a:gd name="T6" fmla="*/ 0 w 1031"/>
                <a:gd name="T7" fmla="*/ 638 h 1277"/>
              </a:gdLst>
              <a:ahLst/>
              <a:cxnLst>
                <a:cxn ang="0">
                  <a:pos x="T0" y="T1"/>
                </a:cxn>
                <a:cxn ang="0">
                  <a:pos x="T2" y="T3"/>
                </a:cxn>
                <a:cxn ang="0">
                  <a:pos x="T4" y="T5"/>
                </a:cxn>
                <a:cxn ang="0">
                  <a:pos x="T6" y="T7"/>
                </a:cxn>
              </a:cxnLst>
              <a:rect l="0" t="0" r="r" b="b"/>
              <a:pathLst>
                <a:path w="1031" h="1277">
                  <a:moveTo>
                    <a:pt x="0" y="638"/>
                  </a:moveTo>
                  <a:lnTo>
                    <a:pt x="1030" y="1276"/>
                  </a:lnTo>
                  <a:lnTo>
                    <a:pt x="1030" y="0"/>
                  </a:lnTo>
                  <a:lnTo>
                    <a:pt x="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2" name="Freeform 290">
              <a:extLst>
                <a:ext uri="{FF2B5EF4-FFF2-40B4-BE49-F238E27FC236}">
                  <a16:creationId xmlns:a16="http://schemas.microsoft.com/office/drawing/2014/main" id="{D7D2EBA0-76D6-CA40-A3B6-BC1229B3A9DC}"/>
                </a:ext>
              </a:extLst>
            </p:cNvPr>
            <p:cNvSpPr>
              <a:spLocks noChangeArrowheads="1"/>
            </p:cNvSpPr>
            <p:nvPr/>
          </p:nvSpPr>
          <p:spPr bwMode="auto">
            <a:xfrm>
              <a:off x="6154367" y="865172"/>
              <a:ext cx="252747" cy="166337"/>
            </a:xfrm>
            <a:custGeom>
              <a:avLst/>
              <a:gdLst>
                <a:gd name="T0" fmla="*/ 63 w 1031"/>
                <a:gd name="T1" fmla="*/ 0 h 678"/>
                <a:gd name="T2" fmla="*/ 0 w 1031"/>
                <a:gd name="T3" fmla="*/ 39 h 678"/>
                <a:gd name="T4" fmla="*/ 1030 w 1031"/>
                <a:gd name="T5" fmla="*/ 677 h 678"/>
                <a:gd name="T6" fmla="*/ 1030 w 1031"/>
                <a:gd name="T7" fmla="*/ 0 h 678"/>
                <a:gd name="T8" fmla="*/ 63 w 1031"/>
                <a:gd name="T9" fmla="*/ 0 h 678"/>
              </a:gdLst>
              <a:ahLst/>
              <a:cxnLst>
                <a:cxn ang="0">
                  <a:pos x="T0" y="T1"/>
                </a:cxn>
                <a:cxn ang="0">
                  <a:pos x="T2" y="T3"/>
                </a:cxn>
                <a:cxn ang="0">
                  <a:pos x="T4" y="T5"/>
                </a:cxn>
                <a:cxn ang="0">
                  <a:pos x="T6" y="T7"/>
                </a:cxn>
                <a:cxn ang="0">
                  <a:pos x="T8" y="T9"/>
                </a:cxn>
              </a:cxnLst>
              <a:rect l="0" t="0" r="r" b="b"/>
              <a:pathLst>
                <a:path w="1031" h="678">
                  <a:moveTo>
                    <a:pt x="63" y="0"/>
                  </a:moveTo>
                  <a:lnTo>
                    <a:pt x="0" y="39"/>
                  </a:lnTo>
                  <a:lnTo>
                    <a:pt x="1030" y="677"/>
                  </a:lnTo>
                  <a:lnTo>
                    <a:pt x="1030" y="0"/>
                  </a:lnTo>
                  <a:lnTo>
                    <a:pt x="63" y="0"/>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3" name="Freeform 292">
              <a:extLst>
                <a:ext uri="{FF2B5EF4-FFF2-40B4-BE49-F238E27FC236}">
                  <a16:creationId xmlns:a16="http://schemas.microsoft.com/office/drawing/2014/main" id="{5CBF5349-A889-784F-BFFC-D6D069B4ED5E}"/>
                </a:ext>
              </a:extLst>
            </p:cNvPr>
            <p:cNvSpPr>
              <a:spLocks noChangeArrowheads="1"/>
            </p:cNvSpPr>
            <p:nvPr/>
          </p:nvSpPr>
          <p:spPr bwMode="auto">
            <a:xfrm>
              <a:off x="5397207" y="103042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4" name="Freeform 297">
              <a:extLst>
                <a:ext uri="{FF2B5EF4-FFF2-40B4-BE49-F238E27FC236}">
                  <a16:creationId xmlns:a16="http://schemas.microsoft.com/office/drawing/2014/main" id="{6CAE890D-ADAF-1040-8149-7BFCA1967CBC}"/>
                </a:ext>
              </a:extLst>
            </p:cNvPr>
            <p:cNvSpPr>
              <a:spLocks noChangeArrowheads="1"/>
            </p:cNvSpPr>
            <p:nvPr/>
          </p:nvSpPr>
          <p:spPr bwMode="auto">
            <a:xfrm>
              <a:off x="5145541" y="1185965"/>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5" name="Freeform 298">
              <a:extLst>
                <a:ext uri="{FF2B5EF4-FFF2-40B4-BE49-F238E27FC236}">
                  <a16:creationId xmlns:a16="http://schemas.microsoft.com/office/drawing/2014/main" id="{A12F8F45-9D12-C243-8E65-2F02812E19CA}"/>
                </a:ext>
              </a:extLst>
            </p:cNvPr>
            <p:cNvSpPr>
              <a:spLocks noChangeArrowheads="1"/>
            </p:cNvSpPr>
            <p:nvPr/>
          </p:nvSpPr>
          <p:spPr bwMode="auto">
            <a:xfrm>
              <a:off x="5649954" y="1185965"/>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6" name="Freeform 300">
              <a:extLst>
                <a:ext uri="{FF2B5EF4-FFF2-40B4-BE49-F238E27FC236}">
                  <a16:creationId xmlns:a16="http://schemas.microsoft.com/office/drawing/2014/main" id="{038D9DD0-9901-D441-89A6-F21A89490562}"/>
                </a:ext>
              </a:extLst>
            </p:cNvPr>
            <p:cNvSpPr>
              <a:spLocks noChangeArrowheads="1"/>
            </p:cNvSpPr>
            <p:nvPr/>
          </p:nvSpPr>
          <p:spPr bwMode="auto">
            <a:xfrm>
              <a:off x="6154367" y="874892"/>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7" name="Freeform 301">
              <a:extLst>
                <a:ext uri="{FF2B5EF4-FFF2-40B4-BE49-F238E27FC236}">
                  <a16:creationId xmlns:a16="http://schemas.microsoft.com/office/drawing/2014/main" id="{0FA896DD-2B6E-594F-B32E-204F8D0D9C3C}"/>
                </a:ext>
              </a:extLst>
            </p:cNvPr>
            <p:cNvSpPr>
              <a:spLocks noChangeArrowheads="1"/>
            </p:cNvSpPr>
            <p:nvPr/>
          </p:nvSpPr>
          <p:spPr bwMode="auto">
            <a:xfrm>
              <a:off x="5397207" y="1334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8" name="Freeform 307">
              <a:extLst>
                <a:ext uri="{FF2B5EF4-FFF2-40B4-BE49-F238E27FC236}">
                  <a16:creationId xmlns:a16="http://schemas.microsoft.com/office/drawing/2014/main" id="{D62799F8-4B78-0449-9C8F-C173564637EA}"/>
                </a:ext>
              </a:extLst>
            </p:cNvPr>
            <p:cNvSpPr>
              <a:spLocks noChangeArrowheads="1"/>
            </p:cNvSpPr>
            <p:nvPr/>
          </p:nvSpPr>
          <p:spPr bwMode="auto">
            <a:xfrm>
              <a:off x="5901620" y="133426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59" name="Freeform 309">
              <a:extLst>
                <a:ext uri="{FF2B5EF4-FFF2-40B4-BE49-F238E27FC236}">
                  <a16:creationId xmlns:a16="http://schemas.microsoft.com/office/drawing/2014/main" id="{547D539E-15A2-254E-929A-1C976EFA5680}"/>
                </a:ext>
              </a:extLst>
            </p:cNvPr>
            <p:cNvSpPr>
              <a:spLocks noChangeArrowheads="1"/>
            </p:cNvSpPr>
            <p:nvPr/>
          </p:nvSpPr>
          <p:spPr bwMode="auto">
            <a:xfrm>
              <a:off x="5901620" y="1030429"/>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0" name="Freeform 312">
              <a:extLst>
                <a:ext uri="{FF2B5EF4-FFF2-40B4-BE49-F238E27FC236}">
                  <a16:creationId xmlns:a16="http://schemas.microsoft.com/office/drawing/2014/main" id="{7E86BB91-30CC-B142-B845-264F259C91DE}"/>
                </a:ext>
              </a:extLst>
            </p:cNvPr>
            <p:cNvSpPr>
              <a:spLocks noChangeArrowheads="1"/>
            </p:cNvSpPr>
            <p:nvPr/>
          </p:nvSpPr>
          <p:spPr bwMode="auto">
            <a:xfrm>
              <a:off x="5397207" y="865172"/>
              <a:ext cx="252747" cy="165257"/>
            </a:xfrm>
            <a:custGeom>
              <a:avLst/>
              <a:gdLst>
                <a:gd name="T0" fmla="*/ 0 w 1031"/>
                <a:gd name="T1" fmla="*/ 0 h 674"/>
                <a:gd name="T2" fmla="*/ 0 w 1031"/>
                <a:gd name="T3" fmla="*/ 673 h 674"/>
                <a:gd name="T4" fmla="*/ 1030 w 1031"/>
                <a:gd name="T5" fmla="*/ 35 h 674"/>
                <a:gd name="T6" fmla="*/ 974 w 1031"/>
                <a:gd name="T7" fmla="*/ 0 h 674"/>
                <a:gd name="T8" fmla="*/ 0 w 1031"/>
                <a:gd name="T9" fmla="*/ 0 h 674"/>
              </a:gdLst>
              <a:ahLst/>
              <a:cxnLst>
                <a:cxn ang="0">
                  <a:pos x="T0" y="T1"/>
                </a:cxn>
                <a:cxn ang="0">
                  <a:pos x="T2" y="T3"/>
                </a:cxn>
                <a:cxn ang="0">
                  <a:pos x="T4" y="T5"/>
                </a:cxn>
                <a:cxn ang="0">
                  <a:pos x="T6" y="T7"/>
                </a:cxn>
                <a:cxn ang="0">
                  <a:pos x="T8" y="T9"/>
                </a:cxn>
              </a:cxnLst>
              <a:rect l="0" t="0" r="r" b="b"/>
              <a:pathLst>
                <a:path w="1031" h="674">
                  <a:moveTo>
                    <a:pt x="0" y="0"/>
                  </a:moveTo>
                  <a:lnTo>
                    <a:pt x="0" y="673"/>
                  </a:lnTo>
                  <a:lnTo>
                    <a:pt x="1030" y="35"/>
                  </a:lnTo>
                  <a:lnTo>
                    <a:pt x="974" y="0"/>
                  </a:lnTo>
                  <a:lnTo>
                    <a:pt x="0" y="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1" name="Freeform 313">
              <a:extLst>
                <a:ext uri="{FF2B5EF4-FFF2-40B4-BE49-F238E27FC236}">
                  <a16:creationId xmlns:a16="http://schemas.microsoft.com/office/drawing/2014/main" id="{5FF937CA-9406-1644-BB8E-E94DBCF32B80}"/>
                </a:ext>
              </a:extLst>
            </p:cNvPr>
            <p:cNvSpPr>
              <a:spLocks noChangeArrowheads="1"/>
            </p:cNvSpPr>
            <p:nvPr/>
          </p:nvSpPr>
          <p:spPr bwMode="auto">
            <a:xfrm>
              <a:off x="5145541" y="873813"/>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2" name="Freeform 314">
              <a:extLst>
                <a:ext uri="{FF2B5EF4-FFF2-40B4-BE49-F238E27FC236}">
                  <a16:creationId xmlns:a16="http://schemas.microsoft.com/office/drawing/2014/main" id="{FA9B5254-65A0-F14D-8F9F-003EE4411B7A}"/>
                </a:ext>
              </a:extLst>
            </p:cNvPr>
            <p:cNvSpPr>
              <a:spLocks noChangeArrowheads="1"/>
            </p:cNvSpPr>
            <p:nvPr/>
          </p:nvSpPr>
          <p:spPr bwMode="auto">
            <a:xfrm>
              <a:off x="5901620" y="865172"/>
              <a:ext cx="252747" cy="165257"/>
            </a:xfrm>
            <a:custGeom>
              <a:avLst/>
              <a:gdLst>
                <a:gd name="T0" fmla="*/ 0 w 1031"/>
                <a:gd name="T1" fmla="*/ 0 h 674"/>
                <a:gd name="T2" fmla="*/ 0 w 1031"/>
                <a:gd name="T3" fmla="*/ 673 h 674"/>
                <a:gd name="T4" fmla="*/ 1030 w 1031"/>
                <a:gd name="T5" fmla="*/ 35 h 674"/>
                <a:gd name="T6" fmla="*/ 973 w 1031"/>
                <a:gd name="T7" fmla="*/ 0 h 674"/>
                <a:gd name="T8" fmla="*/ 0 w 1031"/>
                <a:gd name="T9" fmla="*/ 0 h 674"/>
              </a:gdLst>
              <a:ahLst/>
              <a:cxnLst>
                <a:cxn ang="0">
                  <a:pos x="T0" y="T1"/>
                </a:cxn>
                <a:cxn ang="0">
                  <a:pos x="T2" y="T3"/>
                </a:cxn>
                <a:cxn ang="0">
                  <a:pos x="T4" y="T5"/>
                </a:cxn>
                <a:cxn ang="0">
                  <a:pos x="T6" y="T7"/>
                </a:cxn>
                <a:cxn ang="0">
                  <a:pos x="T8" y="T9"/>
                </a:cxn>
              </a:cxnLst>
              <a:rect l="0" t="0" r="r" b="b"/>
              <a:pathLst>
                <a:path w="1031" h="674">
                  <a:moveTo>
                    <a:pt x="0" y="0"/>
                  </a:moveTo>
                  <a:lnTo>
                    <a:pt x="0" y="673"/>
                  </a:lnTo>
                  <a:lnTo>
                    <a:pt x="1030" y="35"/>
                  </a:lnTo>
                  <a:lnTo>
                    <a:pt x="973" y="0"/>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3" name="Freeform 315">
              <a:extLst>
                <a:ext uri="{FF2B5EF4-FFF2-40B4-BE49-F238E27FC236}">
                  <a16:creationId xmlns:a16="http://schemas.microsoft.com/office/drawing/2014/main" id="{AA556EE6-619A-9941-B12F-332650041C15}"/>
                </a:ext>
              </a:extLst>
            </p:cNvPr>
            <p:cNvSpPr>
              <a:spLocks noChangeArrowheads="1"/>
            </p:cNvSpPr>
            <p:nvPr/>
          </p:nvSpPr>
          <p:spPr bwMode="auto">
            <a:xfrm>
              <a:off x="5649954" y="873813"/>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4" name="Freeform 317">
              <a:extLst>
                <a:ext uri="{FF2B5EF4-FFF2-40B4-BE49-F238E27FC236}">
                  <a16:creationId xmlns:a16="http://schemas.microsoft.com/office/drawing/2014/main" id="{64ABFCA9-7E88-5D44-B1B0-11D5A84B0C42}"/>
                </a:ext>
              </a:extLst>
            </p:cNvPr>
            <p:cNvSpPr>
              <a:spLocks noChangeArrowheads="1"/>
            </p:cNvSpPr>
            <p:nvPr/>
          </p:nvSpPr>
          <p:spPr bwMode="auto">
            <a:xfrm>
              <a:off x="6154367" y="1185965"/>
              <a:ext cx="252747" cy="313233"/>
            </a:xfrm>
            <a:custGeom>
              <a:avLst/>
              <a:gdLst>
                <a:gd name="T0" fmla="*/ 1030 w 1031"/>
                <a:gd name="T1" fmla="*/ 638 h 1277"/>
                <a:gd name="T2" fmla="*/ 0 w 1031"/>
                <a:gd name="T3" fmla="*/ 1276 h 1277"/>
                <a:gd name="T4" fmla="*/ 0 w 1031"/>
                <a:gd name="T5" fmla="*/ 0 h 1277"/>
                <a:gd name="T6" fmla="*/ 1030 w 1031"/>
                <a:gd name="T7" fmla="*/ 638 h 1277"/>
              </a:gdLst>
              <a:ahLst/>
              <a:cxnLst>
                <a:cxn ang="0">
                  <a:pos x="T0" y="T1"/>
                </a:cxn>
                <a:cxn ang="0">
                  <a:pos x="T2" y="T3"/>
                </a:cxn>
                <a:cxn ang="0">
                  <a:pos x="T4" y="T5"/>
                </a:cxn>
                <a:cxn ang="0">
                  <a:pos x="T6" y="T7"/>
                </a:cxn>
              </a:cxnLst>
              <a:rect l="0" t="0" r="r" b="b"/>
              <a:pathLst>
                <a:path w="1031" h="1277">
                  <a:moveTo>
                    <a:pt x="1030" y="638"/>
                  </a:moveTo>
                  <a:lnTo>
                    <a:pt x="0" y="1276"/>
                  </a:lnTo>
                  <a:lnTo>
                    <a:pt x="0" y="0"/>
                  </a:lnTo>
                  <a:lnTo>
                    <a:pt x="103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5" name="Freeform 318">
              <a:extLst>
                <a:ext uri="{FF2B5EF4-FFF2-40B4-BE49-F238E27FC236}">
                  <a16:creationId xmlns:a16="http://schemas.microsoft.com/office/drawing/2014/main" id="{0D80C4A8-85EE-1742-879F-D7C7701285DC}"/>
                </a:ext>
              </a:extLst>
            </p:cNvPr>
            <p:cNvSpPr>
              <a:spLocks noChangeArrowheads="1"/>
            </p:cNvSpPr>
            <p:nvPr/>
          </p:nvSpPr>
          <p:spPr bwMode="auto">
            <a:xfrm>
              <a:off x="6407113" y="873813"/>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6" name="Freeform 322">
              <a:extLst>
                <a:ext uri="{FF2B5EF4-FFF2-40B4-BE49-F238E27FC236}">
                  <a16:creationId xmlns:a16="http://schemas.microsoft.com/office/drawing/2014/main" id="{D9A75395-E103-2E4F-9BE4-CDE0E3501487}"/>
                </a:ext>
              </a:extLst>
            </p:cNvPr>
            <p:cNvSpPr>
              <a:spLocks noChangeArrowheads="1"/>
            </p:cNvSpPr>
            <p:nvPr/>
          </p:nvSpPr>
          <p:spPr bwMode="auto">
            <a:xfrm>
              <a:off x="6407113" y="1185965"/>
              <a:ext cx="252747" cy="313233"/>
            </a:xfrm>
            <a:custGeom>
              <a:avLst/>
              <a:gdLst>
                <a:gd name="T0" fmla="*/ 0 w 1030"/>
                <a:gd name="T1" fmla="*/ 638 h 1277"/>
                <a:gd name="T2" fmla="*/ 1029 w 1030"/>
                <a:gd name="T3" fmla="*/ 1276 h 1277"/>
                <a:gd name="T4" fmla="*/ 1029 w 1030"/>
                <a:gd name="T5" fmla="*/ 0 h 1277"/>
                <a:gd name="T6" fmla="*/ 0 w 1030"/>
                <a:gd name="T7" fmla="*/ 638 h 1277"/>
              </a:gdLst>
              <a:ahLst/>
              <a:cxnLst>
                <a:cxn ang="0">
                  <a:pos x="T0" y="T1"/>
                </a:cxn>
                <a:cxn ang="0">
                  <a:pos x="T2" y="T3"/>
                </a:cxn>
                <a:cxn ang="0">
                  <a:pos x="T4" y="T5"/>
                </a:cxn>
                <a:cxn ang="0">
                  <a:pos x="T6" y="T7"/>
                </a:cxn>
              </a:cxnLst>
              <a:rect l="0" t="0" r="r" b="b"/>
              <a:pathLst>
                <a:path w="1030" h="1277">
                  <a:moveTo>
                    <a:pt x="0" y="638"/>
                  </a:moveTo>
                  <a:lnTo>
                    <a:pt x="1029" y="1276"/>
                  </a:lnTo>
                  <a:lnTo>
                    <a:pt x="1029" y="0"/>
                  </a:lnTo>
                  <a:lnTo>
                    <a:pt x="0" y="638"/>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7" name="Freeform 325">
              <a:extLst>
                <a:ext uri="{FF2B5EF4-FFF2-40B4-BE49-F238E27FC236}">
                  <a16:creationId xmlns:a16="http://schemas.microsoft.com/office/drawing/2014/main" id="{7510DC5B-CEC1-D049-B1A1-8BA3B13AC32D}"/>
                </a:ext>
              </a:extLst>
            </p:cNvPr>
            <p:cNvSpPr>
              <a:spLocks noChangeArrowheads="1"/>
            </p:cNvSpPr>
            <p:nvPr/>
          </p:nvSpPr>
          <p:spPr bwMode="auto">
            <a:xfrm>
              <a:off x="6407113" y="103042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8" name="Freeform 326">
              <a:extLst>
                <a:ext uri="{FF2B5EF4-FFF2-40B4-BE49-F238E27FC236}">
                  <a16:creationId xmlns:a16="http://schemas.microsoft.com/office/drawing/2014/main" id="{07EF3C9C-D15B-5E49-ADAA-0A6651164D96}"/>
                </a:ext>
              </a:extLst>
            </p:cNvPr>
            <p:cNvSpPr>
              <a:spLocks noChangeArrowheads="1"/>
            </p:cNvSpPr>
            <p:nvPr/>
          </p:nvSpPr>
          <p:spPr bwMode="auto">
            <a:xfrm>
              <a:off x="6407113" y="865172"/>
              <a:ext cx="252747" cy="166337"/>
            </a:xfrm>
            <a:custGeom>
              <a:avLst/>
              <a:gdLst>
                <a:gd name="T0" fmla="*/ 0 w 1030"/>
                <a:gd name="T1" fmla="*/ 0 h 678"/>
                <a:gd name="T2" fmla="*/ 0 w 1030"/>
                <a:gd name="T3" fmla="*/ 677 h 678"/>
                <a:gd name="T4" fmla="*/ 1029 w 1030"/>
                <a:gd name="T5" fmla="*/ 39 h 678"/>
                <a:gd name="T6" fmla="*/ 967 w 1030"/>
                <a:gd name="T7" fmla="*/ 0 h 678"/>
                <a:gd name="T8" fmla="*/ 0 w 1030"/>
                <a:gd name="T9" fmla="*/ 0 h 678"/>
              </a:gdLst>
              <a:ahLst/>
              <a:cxnLst>
                <a:cxn ang="0">
                  <a:pos x="T0" y="T1"/>
                </a:cxn>
                <a:cxn ang="0">
                  <a:pos x="T2" y="T3"/>
                </a:cxn>
                <a:cxn ang="0">
                  <a:pos x="T4" y="T5"/>
                </a:cxn>
                <a:cxn ang="0">
                  <a:pos x="T6" y="T7"/>
                </a:cxn>
                <a:cxn ang="0">
                  <a:pos x="T8" y="T9"/>
                </a:cxn>
              </a:cxnLst>
              <a:rect l="0" t="0" r="r" b="b"/>
              <a:pathLst>
                <a:path w="1030" h="678">
                  <a:moveTo>
                    <a:pt x="0" y="0"/>
                  </a:moveTo>
                  <a:lnTo>
                    <a:pt x="0" y="677"/>
                  </a:lnTo>
                  <a:lnTo>
                    <a:pt x="1029" y="39"/>
                  </a:lnTo>
                  <a:lnTo>
                    <a:pt x="967" y="0"/>
                  </a:lnTo>
                  <a:lnTo>
                    <a:pt x="0" y="0"/>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sp>
          <p:nvSpPr>
            <p:cNvPr id="269" name="Freeform 328">
              <a:extLst>
                <a:ext uri="{FF2B5EF4-FFF2-40B4-BE49-F238E27FC236}">
                  <a16:creationId xmlns:a16="http://schemas.microsoft.com/office/drawing/2014/main" id="{070B68A8-BD5F-5748-AD28-792E83D35EFC}"/>
                </a:ext>
              </a:extLst>
            </p:cNvPr>
            <p:cNvSpPr>
              <a:spLocks noChangeArrowheads="1"/>
            </p:cNvSpPr>
            <p:nvPr/>
          </p:nvSpPr>
          <p:spPr bwMode="auto">
            <a:xfrm>
              <a:off x="6407113" y="1334269"/>
              <a:ext cx="252747" cy="313233"/>
            </a:xfrm>
            <a:custGeom>
              <a:avLst/>
              <a:gdLst>
                <a:gd name="T0" fmla="*/ 1029 w 1030"/>
                <a:gd name="T1" fmla="*/ 638 h 1277"/>
                <a:gd name="T2" fmla="*/ 0 w 1030"/>
                <a:gd name="T3" fmla="*/ 1276 h 1277"/>
                <a:gd name="T4" fmla="*/ 0 w 1030"/>
                <a:gd name="T5" fmla="*/ 0 h 1277"/>
                <a:gd name="T6" fmla="*/ 1029 w 1030"/>
                <a:gd name="T7" fmla="*/ 638 h 1277"/>
              </a:gdLst>
              <a:ahLst/>
              <a:cxnLst>
                <a:cxn ang="0">
                  <a:pos x="T0" y="T1"/>
                </a:cxn>
                <a:cxn ang="0">
                  <a:pos x="T2" y="T3"/>
                </a:cxn>
                <a:cxn ang="0">
                  <a:pos x="T4" y="T5"/>
                </a:cxn>
                <a:cxn ang="0">
                  <a:pos x="T6" y="T7"/>
                </a:cxn>
              </a:cxnLst>
              <a:rect l="0" t="0" r="r" b="b"/>
              <a:pathLst>
                <a:path w="1030" h="1277">
                  <a:moveTo>
                    <a:pt x="1029" y="638"/>
                  </a:moveTo>
                  <a:lnTo>
                    <a:pt x="0" y="1276"/>
                  </a:lnTo>
                  <a:lnTo>
                    <a:pt x="0" y="0"/>
                  </a:lnTo>
                  <a:lnTo>
                    <a:pt x="1029" y="638"/>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914194"/>
              <a:endParaRPr lang="es-ES_tradnl" sz="1225" dirty="0">
                <a:solidFill>
                  <a:srgbClr val="999999"/>
                </a:solidFill>
                <a:latin typeface="Calibri" panose="020F0502020204030204"/>
              </a:endParaRPr>
            </a:p>
          </p:txBody>
        </p:sp>
      </p:grpSp>
      <p:pic>
        <p:nvPicPr>
          <p:cNvPr id="98" name="Picture 97">
            <a:extLst>
              <a:ext uri="{FF2B5EF4-FFF2-40B4-BE49-F238E27FC236}">
                <a16:creationId xmlns:a16="http://schemas.microsoft.com/office/drawing/2014/main" id="{629E2BAC-A4C9-430A-8446-3A374E94F120}"/>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foregroundMark x1="5000" y1="48485" x2="11364" y2="37273"/>
                        <a14:foregroundMark x1="11667" y1="60606" x2="5909" y2="60606"/>
                        <a14:foregroundMark x1="16364" y1="51818" x2="19545" y2="50000"/>
                        <a14:foregroundMark x1="20000" y1="35152" x2="20000" y2="35152"/>
                        <a14:foregroundMark x1="37727" y1="86667" x2="37727" y2="86667"/>
                        <a14:foregroundMark x1="32879" y1="35455" x2="32879" y2="35455"/>
                        <a14:foregroundMark x1="26061" y1="54545" x2="26061" y2="54545"/>
                        <a14:foregroundMark x1="57121" y1="46970" x2="57121" y2="46970"/>
                        <a14:foregroundMark x1="52424" y1="41818" x2="53030" y2="41212"/>
                        <a14:foregroundMark x1="75606" y1="35152" x2="75606" y2="35152"/>
                        <a14:foregroundMark x1="65909" y1="27576" x2="65909" y2="27576"/>
                        <a14:foregroundMark x1="43636" y1="19697" x2="43636" y2="19697"/>
                      </a14:backgroundRemoval>
                    </a14:imgEffect>
                  </a14:imgLayer>
                </a14:imgProps>
              </a:ext>
              <a:ext uri="{28A0092B-C50C-407E-A947-70E740481C1C}">
                <a14:useLocalDpi xmlns:a14="http://schemas.microsoft.com/office/drawing/2010/main" val="0"/>
              </a:ext>
            </a:extLst>
          </a:blip>
          <a:stretch>
            <a:fillRect/>
          </a:stretch>
        </p:blipFill>
        <p:spPr>
          <a:xfrm>
            <a:off x="3281653" y="1329600"/>
            <a:ext cx="5628693" cy="28178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6628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59FC5-EC8E-9A6A-BBFF-16876F6CAC92}"/>
              </a:ext>
            </a:extLst>
          </p:cNvPr>
          <p:cNvSpPr>
            <a:spLocks noGrp="1"/>
          </p:cNvSpPr>
          <p:nvPr>
            <p:ph type="title"/>
          </p:nvPr>
        </p:nvSpPr>
        <p:spPr/>
        <p:txBody>
          <a:bodyPr/>
          <a:lstStyle/>
          <a:p>
            <a:pPr algn="r"/>
            <a:r>
              <a:rPr lang="fa-IR" b="1" dirty="0"/>
              <a:t>علت مطالعه اقتصاد اطلاعات</a:t>
            </a:r>
            <a:endParaRPr lang="en-US" b="1" dirty="0"/>
          </a:p>
        </p:txBody>
      </p:sp>
      <p:sp>
        <p:nvSpPr>
          <p:cNvPr id="3" name="Content Placeholder 2">
            <a:extLst>
              <a:ext uri="{FF2B5EF4-FFF2-40B4-BE49-F238E27FC236}">
                <a16:creationId xmlns:a16="http://schemas.microsoft.com/office/drawing/2014/main" id="{0E2B2719-4127-77B0-2732-823D23064C42}"/>
              </a:ext>
            </a:extLst>
          </p:cNvPr>
          <p:cNvSpPr>
            <a:spLocks noGrp="1"/>
          </p:cNvSpPr>
          <p:nvPr>
            <p:ph idx="1"/>
          </p:nvPr>
        </p:nvSpPr>
        <p:spPr>
          <a:xfrm>
            <a:off x="2589212" y="1470991"/>
            <a:ext cx="8915400" cy="4440231"/>
          </a:xfrm>
        </p:spPr>
        <p:txBody>
          <a:bodyPr>
            <a:noAutofit/>
          </a:bodyPr>
          <a:lstStyle/>
          <a:p>
            <a:r>
              <a:rPr lang="ar-SA" sz="2400" dirty="0">
                <a:effectLst/>
                <a:latin typeface="Arial" panose="020B0604020202020204" pitchFamily="34" charset="0"/>
                <a:ea typeface="Calibri" panose="020F0502020204030204" pitchFamily="34" charset="0"/>
              </a:rPr>
              <a:t>به طور کلی دو دلیل مهم برای مطالعه اقتصاد اطلاعات می توان ذکر کرد: اول اینکه اطلاعات یک کالای اقتصادی و در عین حال عجیب است، چه کالای دیگری، به غیر از اطلاعات را می توان در عین حال که نگه داشت منتقل نیز کرد؟ در نتیجه اولین دلیل برای مطالعه اقتصاد اطلاعات این است که اطلاعات یک کالای اقتصادی است. دومین دلیل مطالعه اقتصاد اطلاعات این است که اطلاعات</a:t>
            </a:r>
            <a:r>
              <a:rPr lang="fa-IR" sz="2400" dirty="0">
                <a:effectLst/>
                <a:latin typeface="Arial" panose="020B0604020202020204" pitchFamily="34" charset="0"/>
                <a:ea typeface="Calibri" panose="020F0502020204030204" pitchFamily="34" charset="0"/>
              </a:rPr>
              <a:t>،</a:t>
            </a:r>
            <a:r>
              <a:rPr lang="ar-SA" sz="2400" dirty="0">
                <a:effectLst/>
                <a:latin typeface="Arial" panose="020B0604020202020204" pitchFamily="34" charset="0"/>
                <a:ea typeface="Calibri" panose="020F0502020204030204" pitchFamily="34" charset="0"/>
              </a:rPr>
              <a:t> تجزیه و تحلیل های اقتصادی به ویژه تجزیه و تحلیل مکانیزم بازار را تحت تاثیر قرار می دهد.</a:t>
            </a:r>
            <a:endParaRPr lang="en-US" sz="24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2727165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40016"/>
            <a:ext cx="8911687" cy="1280890"/>
          </a:xfrm>
        </p:spPr>
        <p:txBody>
          <a:bodyPr>
            <a:normAutofit fontScale="90000"/>
          </a:bodyPr>
          <a:lstStyle/>
          <a:p>
            <a:pPr algn="r"/>
            <a:br>
              <a:rPr lang="fa-IR" sz="1800" b="1" dirty="0">
                <a:solidFill>
                  <a:srgbClr val="000000"/>
                </a:solidFill>
                <a:effectLst/>
                <a:latin typeface="Times New Roman" panose="02020603050405020304" pitchFamily="18" charset="0"/>
                <a:ea typeface="Times New Roman" panose="02020603050405020304" pitchFamily="18" charset="0"/>
                <a:cs typeface="B Nazanin"/>
              </a:rPr>
            </a:br>
            <a:br>
              <a:rPr lang="en-US" sz="1800" dirty="0">
                <a:effectLst/>
                <a:latin typeface="Times New Roman" panose="02020603050405020304" pitchFamily="18" charset="0"/>
                <a:ea typeface="Times New Roman" panose="02020603050405020304" pitchFamily="18" charset="0"/>
              </a:rPr>
            </a:br>
            <a:r>
              <a:rPr lang="fa-IR" sz="4000" b="1" dirty="0">
                <a:effectLst/>
                <a:latin typeface="Arial" panose="020B0604020202020204" pitchFamily="34" charset="0"/>
                <a:ea typeface="Times New Roman" panose="02020603050405020304" pitchFamily="18" charset="0"/>
              </a:rPr>
              <a:t>علم اقتصاد</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a:xfrm>
            <a:off x="1729409" y="1420906"/>
            <a:ext cx="9973366" cy="5099358"/>
          </a:xfrm>
        </p:spPr>
        <p:txBody>
          <a:bodyPr>
            <a:noAutofit/>
          </a:bodyPr>
          <a:lstStyle/>
          <a:p>
            <a:pPr marL="0" marR="0" algn="r" rtl="1">
              <a:lnSpc>
                <a:spcPct val="150000"/>
              </a:lnSpc>
              <a:spcAft>
                <a:spcPts val="800"/>
              </a:spcAft>
            </a:pPr>
            <a:r>
              <a:rPr lang="ar-SA" sz="2000" u="sng" strike="noStrike" dirty="0">
                <a:solidFill>
                  <a:schemeClr val="tx1"/>
                </a:solidFill>
                <a:effectLst/>
                <a:latin typeface="Arial" panose="020B0604020202020204" pitchFamily="34" charset="0"/>
                <a:ea typeface="Times New Roman" panose="02020603050405020304" pitchFamily="18" charset="0"/>
                <a:hlinkClick r:id="rId2" tooltip="آلفرد مارشال">
                  <a:extLst>
                    <a:ext uri="{A12FA001-AC4F-418D-AE19-62706E023703}">
                      <ahyp:hlinkClr xmlns:ahyp="http://schemas.microsoft.com/office/drawing/2018/hyperlinkcolor" val="tx"/>
                    </a:ext>
                  </a:extLst>
                </a:hlinkClick>
              </a:rPr>
              <a:t>آلفرد مارشال</a:t>
            </a:r>
            <a:r>
              <a:rPr lang="en-US" sz="2000" u="sng" dirty="0">
                <a:solidFill>
                  <a:schemeClr val="tx1"/>
                </a:solidFill>
                <a:effectLst/>
                <a:latin typeface="Arial" panose="020B0604020202020204" pitchFamily="34" charset="0"/>
                <a:ea typeface="Times New Roman" panose="02020603050405020304" pitchFamily="18" charset="0"/>
              </a:rPr>
              <a:t> </a:t>
            </a:r>
            <a:r>
              <a:rPr lang="ar-SA" sz="2000" dirty="0">
                <a:solidFill>
                  <a:srgbClr val="000000"/>
                </a:solidFill>
                <a:effectLst/>
                <a:latin typeface="Arial" panose="020B0604020202020204" pitchFamily="34" charset="0"/>
                <a:ea typeface="Times New Roman" panose="02020603050405020304" pitchFamily="18" charset="0"/>
              </a:rPr>
              <a:t>در کتاب خود</a:t>
            </a:r>
            <a:r>
              <a:rPr lang="fa-IR" sz="2000" dirty="0">
                <a:solidFill>
                  <a:srgbClr val="000000"/>
                </a:solidFill>
                <a:effectLst/>
                <a:latin typeface="Arial" panose="020B0604020202020204" pitchFamily="34" charset="0"/>
                <a:ea typeface="Times New Roman" panose="02020603050405020304" pitchFamily="18" charset="0"/>
              </a:rPr>
              <a:t> </a:t>
            </a:r>
            <a:r>
              <a:rPr lang="ar-SA" sz="2000" dirty="0">
                <a:solidFill>
                  <a:srgbClr val="000000"/>
                </a:solidFill>
                <a:effectLst/>
                <a:latin typeface="Arial" panose="020B0604020202020204" pitchFamily="34" charset="0"/>
                <a:ea typeface="Times New Roman" panose="02020603050405020304" pitchFamily="18" charset="0"/>
              </a:rPr>
              <a:t> اصول علم اقتصاد (1890) تعریفی ارائه می‌دهد که تاکنون نیز ذکر شده ‌است تحلیل اقتصادی را از مقوله ثروت فراتر می‌برد و از سطحی اجتماعی به سطح اقتصاد خرد می‌کشاند</a:t>
            </a:r>
            <a:r>
              <a:rPr lang="en-US" sz="2000" dirty="0">
                <a:solidFill>
                  <a:srgbClr val="000000"/>
                </a:solidFill>
                <a:effectLst/>
                <a:latin typeface="Arial" panose="020B0604020202020204" pitchFamily="34" charset="0"/>
                <a:ea typeface="Times New Roman" panose="02020603050405020304" pitchFamily="18" charset="0"/>
              </a:rPr>
              <a:t>.</a:t>
            </a:r>
            <a:endParaRPr lang="en-US" sz="2000" dirty="0">
              <a:effectLst/>
              <a:latin typeface="Arial" panose="020B0604020202020204" pitchFamily="34" charset="0"/>
              <a:ea typeface="Calibri" panose="020F0502020204030204" pitchFamily="34" charset="0"/>
            </a:endParaRPr>
          </a:p>
          <a:p>
            <a:pPr marL="457200" marR="0" algn="r" rtl="1">
              <a:lnSpc>
                <a:spcPct val="150000"/>
              </a:lnSpc>
              <a:spcAft>
                <a:spcPts val="800"/>
              </a:spcAft>
            </a:pPr>
            <a:r>
              <a:rPr lang="ar-SA" sz="2000" dirty="0">
                <a:solidFill>
                  <a:srgbClr val="000000"/>
                </a:solidFill>
                <a:effectLst/>
                <a:latin typeface="Arial" panose="020B0604020202020204" pitchFamily="34" charset="0"/>
                <a:ea typeface="Times New Roman" panose="02020603050405020304" pitchFamily="18" charset="0"/>
              </a:rPr>
              <a:t>اقتصاد، مطالعه انسان است در کسب و کار معمولی‌اش در زندگی</a:t>
            </a:r>
            <a:r>
              <a:rPr lang="fa-IR" sz="2000" dirty="0">
                <a:solidFill>
                  <a:srgbClr val="000000"/>
                </a:solidFill>
                <a:effectLst/>
                <a:latin typeface="Arial" panose="020B0604020202020204" pitchFamily="34" charset="0"/>
                <a:ea typeface="Times New Roman" panose="02020603050405020304" pitchFamily="18" charset="0"/>
              </a:rPr>
              <a:t>،</a:t>
            </a:r>
            <a:r>
              <a:rPr lang="en-US" sz="2000" dirty="0">
                <a:solidFill>
                  <a:srgbClr val="000000"/>
                </a:solidFill>
                <a:effectLst/>
                <a:latin typeface="Arial" panose="020B0604020202020204" pitchFamily="34" charset="0"/>
                <a:ea typeface="Times New Roman" panose="02020603050405020304" pitchFamily="18" charset="0"/>
              </a:rPr>
              <a:t> </a:t>
            </a:r>
            <a:r>
              <a:rPr lang="fa-IR" sz="2000" dirty="0">
                <a:solidFill>
                  <a:srgbClr val="000000"/>
                </a:solidFill>
                <a:effectLst/>
                <a:latin typeface="Arial" panose="020B0604020202020204" pitchFamily="34" charset="0"/>
                <a:ea typeface="Times New Roman" panose="02020603050405020304" pitchFamily="18" charset="0"/>
              </a:rPr>
              <a:t>ا</a:t>
            </a:r>
            <a:r>
              <a:rPr lang="ar-SA" sz="2000" dirty="0">
                <a:solidFill>
                  <a:srgbClr val="000000"/>
                </a:solidFill>
                <a:effectLst/>
                <a:latin typeface="Arial" panose="020B0604020202020204" pitchFamily="34" charset="0"/>
                <a:ea typeface="Times New Roman" panose="02020603050405020304" pitchFamily="18" charset="0"/>
              </a:rPr>
              <a:t>قتصاد به کاوش در این می‌پردازد که چگونه انسان درآمدش را کسب و آن را مصرف می‌کند؛ بنابراین، از یک جنبه مطالعه ثروت است و از جنبه مهم دیگر، بخشی از مطالعه خود انسان است.</a:t>
            </a:r>
            <a:endParaRPr lang="en-US" sz="20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1556727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BD0B5-CA1E-003E-BA8B-3A1C2A612109}"/>
              </a:ext>
            </a:extLst>
          </p:cNvPr>
          <p:cNvSpPr>
            <a:spLocks noGrp="1"/>
          </p:cNvSpPr>
          <p:nvPr>
            <p:ph type="title"/>
          </p:nvPr>
        </p:nvSpPr>
        <p:spPr/>
        <p:txBody>
          <a:bodyPr/>
          <a:lstStyle/>
          <a:p>
            <a:pPr algn="r"/>
            <a:r>
              <a:rPr lang="fa-IR" sz="3600" b="1" dirty="0">
                <a:effectLst/>
                <a:latin typeface="Arial" panose="020B0604020202020204" pitchFamily="34" charset="0"/>
                <a:ea typeface="Times New Roman" panose="02020603050405020304" pitchFamily="18" charset="0"/>
              </a:rPr>
              <a:t>علم اقتصاد</a:t>
            </a:r>
            <a:endParaRPr lang="en-US" dirty="0"/>
          </a:p>
        </p:txBody>
      </p:sp>
      <p:sp>
        <p:nvSpPr>
          <p:cNvPr id="3" name="Content Placeholder 2">
            <a:extLst>
              <a:ext uri="{FF2B5EF4-FFF2-40B4-BE49-F238E27FC236}">
                <a16:creationId xmlns:a16="http://schemas.microsoft.com/office/drawing/2014/main" id="{7473D216-B19E-EBF3-B26F-76CFB6CA736D}"/>
              </a:ext>
            </a:extLst>
          </p:cNvPr>
          <p:cNvSpPr>
            <a:spLocks noGrp="1"/>
          </p:cNvSpPr>
          <p:nvPr>
            <p:ph idx="1"/>
          </p:nvPr>
        </p:nvSpPr>
        <p:spPr/>
        <p:txBody>
          <a:bodyPr/>
          <a:lstStyle/>
          <a:p>
            <a:pPr marL="0" marR="0" algn="just" rtl="1">
              <a:lnSpc>
                <a:spcPct val="150000"/>
              </a:lnSpc>
            </a:pPr>
            <a:r>
              <a:rPr lang="ar-SA" sz="2400" dirty="0">
                <a:solidFill>
                  <a:srgbClr val="000000"/>
                </a:solidFill>
                <a:effectLst/>
                <a:latin typeface="Arial" panose="020B0604020202020204" pitchFamily="34" charset="0"/>
                <a:ea typeface="Times New Roman" panose="02020603050405020304" pitchFamily="18" charset="0"/>
              </a:rPr>
              <a:t>آدام اسمیت که پدرعلم اقتصاد محسوب می شود موضوع علم اقتصاد را تحقیق در ماهیت علل ثروت ملل تعریف می کند. او همزمان اقتصاد را "علم ثروت" می نامد</a:t>
            </a:r>
            <a:r>
              <a:rPr lang="en-US" sz="2400" dirty="0">
                <a:solidFill>
                  <a:srgbClr val="000000"/>
                </a:solidFill>
                <a:effectLst/>
                <a:latin typeface="Arial" panose="020B0604020202020204" pitchFamily="34" charset="0"/>
                <a:ea typeface="Times New Roman" panose="02020603050405020304" pitchFamily="18" charset="0"/>
              </a:rPr>
              <a:t>.</a:t>
            </a:r>
          </a:p>
          <a:p>
            <a:pPr marL="0" marR="0" algn="just" rtl="1">
              <a:lnSpc>
                <a:spcPct val="150000"/>
              </a:lnSpc>
            </a:pPr>
            <a:endParaRPr lang="en-US" sz="2400" dirty="0">
              <a:effectLst/>
              <a:latin typeface="Arial" panose="020B0604020202020204" pitchFamily="34" charset="0"/>
              <a:ea typeface="Times New Roman" panose="02020603050405020304" pitchFamily="18" charset="0"/>
            </a:endParaRPr>
          </a:p>
          <a:p>
            <a:pPr marL="0" marR="0" algn="just" rtl="1">
              <a:lnSpc>
                <a:spcPct val="150000"/>
              </a:lnSpc>
            </a:pPr>
            <a:r>
              <a:rPr lang="ar-SA" sz="2400" dirty="0">
                <a:solidFill>
                  <a:srgbClr val="000000"/>
                </a:solidFill>
                <a:effectLst/>
                <a:latin typeface="Arial" panose="020B0604020202020204" pitchFamily="34" charset="0"/>
                <a:ea typeface="Times New Roman" panose="02020603050405020304" pitchFamily="18" charset="0"/>
              </a:rPr>
              <a:t>بیشتر اقتصاددانان دوره کلاسیک طرفدار نظریه ارائه شده توسط آدام اسمیت بودند. آنها هدف علم اقتصاد را در دستیابی به ثروت مادی و افزایش رفاه ملت ها در نظر گرفته اند</a:t>
            </a:r>
            <a:r>
              <a:rPr lang="en-US" sz="2400" dirty="0">
                <a:solidFill>
                  <a:srgbClr val="000000"/>
                </a:solidFill>
                <a:effectLst/>
                <a:latin typeface="Arial" panose="020B0604020202020204" pitchFamily="34" charset="0"/>
                <a:ea typeface="Times New Roman" panose="02020603050405020304" pitchFamily="18" charset="0"/>
              </a:rPr>
              <a:t>.</a:t>
            </a:r>
            <a:endParaRPr lang="en-US" sz="24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012279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DC857-2E6A-FE23-1424-2E2FE58EBDBB}"/>
              </a:ext>
            </a:extLst>
          </p:cNvPr>
          <p:cNvSpPr>
            <a:spLocks noGrp="1"/>
          </p:cNvSpPr>
          <p:nvPr>
            <p:ph type="title"/>
          </p:nvPr>
        </p:nvSpPr>
        <p:spPr/>
        <p:txBody>
          <a:bodyPr/>
          <a:lstStyle/>
          <a:p>
            <a:pPr algn="r"/>
            <a:r>
              <a:rPr lang="fa-IR" b="1" dirty="0"/>
              <a:t>علم</a:t>
            </a:r>
            <a:endParaRPr lang="en-US" b="1" dirty="0"/>
          </a:p>
        </p:txBody>
      </p:sp>
      <p:sp>
        <p:nvSpPr>
          <p:cNvPr id="3" name="Content Placeholder 2">
            <a:extLst>
              <a:ext uri="{FF2B5EF4-FFF2-40B4-BE49-F238E27FC236}">
                <a16:creationId xmlns:a16="http://schemas.microsoft.com/office/drawing/2014/main" id="{D9CFDA27-82ED-969A-2B82-4A6787D765FF}"/>
              </a:ext>
            </a:extLst>
          </p:cNvPr>
          <p:cNvSpPr>
            <a:spLocks noGrp="1"/>
          </p:cNvSpPr>
          <p:nvPr>
            <p:ph idx="1"/>
          </p:nvPr>
        </p:nvSpPr>
        <p:spPr>
          <a:xfrm>
            <a:off x="2450064" y="1264555"/>
            <a:ext cx="8915400" cy="3777622"/>
          </a:xfrm>
        </p:spPr>
        <p:txBody>
          <a:bodyPr>
            <a:noAutofit/>
          </a:bodyPr>
          <a:lstStyle/>
          <a:p>
            <a:r>
              <a:rPr lang="ar-SA" sz="2400" dirty="0">
                <a:solidFill>
                  <a:schemeClr val="tx1"/>
                </a:solidFill>
                <a:effectLst/>
                <a:latin typeface="Arial" panose="020B0604020202020204" pitchFamily="34" charset="0"/>
                <a:ea typeface="B Nazanin" panose="020B0604020202020204" charset="-78"/>
              </a:rPr>
              <a:t>علم از دیرباز تاریخ به عنوان دانستنی، شناخت و معرفت تعریف شده است. علم مجموعه دانستنی‏ها و مطالعاتی با ارزش جهان شمول‌‌‌‌، قابل راستی آزمایی است. که بوسیله یک هدف و یک روش بر اساس مشاهدات هدفمند، واستدلالات محکم مشخص می‏شود</a:t>
            </a:r>
            <a:r>
              <a:rPr lang="fa-IR" sz="2400" dirty="0">
                <a:solidFill>
                  <a:schemeClr val="tx1"/>
                </a:solidFill>
                <a:effectLst/>
                <a:latin typeface="Arial" panose="020B0604020202020204" pitchFamily="34" charset="0"/>
                <a:ea typeface="B Nazanin" panose="020B0604020202020204" charset="-78"/>
              </a:rPr>
              <a:t>.</a:t>
            </a:r>
          </a:p>
          <a:p>
            <a:r>
              <a:rPr lang="ar-SA" sz="2400" dirty="0">
                <a:solidFill>
                  <a:schemeClr val="tx1"/>
                </a:solidFill>
                <a:effectLst/>
                <a:latin typeface="Arial" panose="020B0604020202020204" pitchFamily="34" charset="0"/>
                <a:ea typeface="B Nazanin" panose="020B0604020202020204" charset="-78"/>
              </a:rPr>
              <a:t> </a:t>
            </a:r>
            <a:r>
              <a:rPr lang="ar-SA" sz="2400" dirty="0">
                <a:solidFill>
                  <a:schemeClr val="tx1"/>
                </a:solidFill>
                <a:effectLst/>
                <a:latin typeface="Arial" panose="020B0604020202020204" pitchFamily="34" charset="0"/>
                <a:ea typeface="Times New Roman" panose="02020603050405020304" pitchFamily="18" charset="0"/>
              </a:rPr>
              <a:t>یک معنای قدیمی‌‌‌‌تر و نزدیک که امروزه هنوزهم، به کار می‌رود، متعلق به </a:t>
            </a:r>
            <a:r>
              <a:rPr lang="ar-SA" sz="2400" u="sng" strike="noStrike" dirty="0">
                <a:solidFill>
                  <a:schemeClr val="tx1"/>
                </a:solidFill>
                <a:effectLst/>
                <a:latin typeface="Arial" panose="020B0604020202020204" pitchFamily="34" charset="0"/>
                <a:ea typeface="Times New Roman" panose="02020603050405020304" pitchFamily="18" charset="0"/>
                <a:hlinkClick r:id="rId2" tooltip="ارسطو">
                  <a:extLst>
                    <a:ext uri="{A12FA001-AC4F-418D-AE19-62706E023703}">
                      <ahyp:hlinkClr xmlns:ahyp="http://schemas.microsoft.com/office/drawing/2018/hyperlinkcolor" val="tx"/>
                    </a:ext>
                  </a:extLst>
                </a:hlinkClick>
              </a:rPr>
              <a:t>ارسطو</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chemeClr val="tx1"/>
                </a:solidFill>
                <a:effectLst/>
                <a:latin typeface="Arial" panose="020B0604020202020204" pitchFamily="34" charset="0"/>
                <a:ea typeface="Times New Roman" panose="02020603050405020304" pitchFamily="18" charset="0"/>
              </a:rPr>
              <a:t>است که </a:t>
            </a:r>
            <a:r>
              <a:rPr lang="fa-IR" sz="2400" dirty="0">
                <a:solidFill>
                  <a:schemeClr val="tx1"/>
                </a:solidFill>
                <a:effectLst/>
                <a:latin typeface="Arial" panose="020B0604020202020204" pitchFamily="34" charset="0"/>
                <a:ea typeface="Times New Roman" panose="02020603050405020304" pitchFamily="18" charset="0"/>
              </a:rPr>
              <a:t>علم </a:t>
            </a:r>
            <a:r>
              <a:rPr lang="ar-SA" sz="2400" dirty="0">
                <a:solidFill>
                  <a:schemeClr val="tx1"/>
                </a:solidFill>
                <a:effectLst/>
                <a:latin typeface="Arial" panose="020B0604020202020204" pitchFamily="34" charset="0"/>
                <a:ea typeface="Times New Roman" panose="02020603050405020304" pitchFamily="18" charset="0"/>
              </a:rPr>
              <a:t>را مجموعه‌ای از آگاهی‌های قابل اتکا می‌داند که از لحاظ منطقی و عقلانی، قابل توضیح باشند</a:t>
            </a:r>
            <a:r>
              <a:rPr lang="en-US" sz="2400" dirty="0">
                <a:solidFill>
                  <a:srgbClr val="000000"/>
                </a:solidFill>
                <a:effectLst/>
                <a:latin typeface="Arial" panose="020B0604020202020204" pitchFamily="34" charset="0"/>
                <a:ea typeface="Times New Roman" panose="02020603050405020304" pitchFamily="18" charset="0"/>
              </a:rPr>
              <a:t>. </a:t>
            </a:r>
            <a:endParaRPr lang="en-US" sz="2400" dirty="0">
              <a:latin typeface="Arial" panose="020B0604020202020204" pitchFamily="34" charset="0"/>
            </a:endParaRPr>
          </a:p>
        </p:txBody>
      </p:sp>
    </p:spTree>
    <p:extLst>
      <p:ext uri="{BB962C8B-B14F-4D97-AF65-F5344CB8AC3E}">
        <p14:creationId xmlns:p14="http://schemas.microsoft.com/office/powerpoint/2010/main" val="105537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BCB1E-C0F3-AB7E-7579-87D7E8387C4F}"/>
              </a:ext>
            </a:extLst>
          </p:cNvPr>
          <p:cNvSpPr>
            <a:spLocks noGrp="1"/>
          </p:cNvSpPr>
          <p:nvPr>
            <p:ph type="title"/>
          </p:nvPr>
        </p:nvSpPr>
        <p:spPr/>
        <p:txBody>
          <a:bodyPr/>
          <a:lstStyle/>
          <a:p>
            <a:pPr algn="r"/>
            <a:r>
              <a:rPr lang="fa-IR" b="1" dirty="0"/>
              <a:t>دانش</a:t>
            </a:r>
            <a:endParaRPr lang="en-US" b="1" dirty="0"/>
          </a:p>
        </p:txBody>
      </p:sp>
      <p:sp>
        <p:nvSpPr>
          <p:cNvPr id="3" name="Content Placeholder 2">
            <a:extLst>
              <a:ext uri="{FF2B5EF4-FFF2-40B4-BE49-F238E27FC236}">
                <a16:creationId xmlns:a16="http://schemas.microsoft.com/office/drawing/2014/main" id="{064DD7FE-2DF6-29EA-E42F-6B8F8CBB8F33}"/>
              </a:ext>
            </a:extLst>
          </p:cNvPr>
          <p:cNvSpPr>
            <a:spLocks noGrp="1"/>
          </p:cNvSpPr>
          <p:nvPr>
            <p:ph idx="1"/>
          </p:nvPr>
        </p:nvSpPr>
        <p:spPr>
          <a:xfrm>
            <a:off x="1192697" y="1326457"/>
            <a:ext cx="10575234" cy="4205085"/>
          </a:xfrm>
        </p:spPr>
        <p:txBody>
          <a:bodyPr>
            <a:noAutofit/>
          </a:bodyPr>
          <a:lstStyle/>
          <a:p>
            <a:r>
              <a:rPr lang="ar-SA" sz="2200" dirty="0">
                <a:solidFill>
                  <a:srgbClr val="000000"/>
                </a:solidFill>
                <a:effectLst/>
                <a:latin typeface="Arial" panose="020B0604020202020204" pitchFamily="34" charset="0"/>
                <a:ea typeface="Times New Roman" panose="02020603050405020304" pitchFamily="18" charset="0"/>
              </a:rPr>
              <a:t>دانش ترکیبی سازمان یافته از داده‏هاست که با مجموعه‌‌ای از قواعد، رویه‌‌‌ها و عملیات آموخته شده از طریق تجربه و تمرین درون‌سازی شده است. بنابر این، دانش را درک، آگاهی یا شناختی که در طریق مطالعه، پژوهش، مشاهده و تجربه به دست</a:t>
            </a:r>
            <a:r>
              <a:rPr lang="en-US" sz="2200" dirty="0">
                <a:solidFill>
                  <a:srgbClr val="000000"/>
                </a:solidFill>
                <a:effectLst/>
                <a:latin typeface="Arial" panose="020B0604020202020204" pitchFamily="34" charset="0"/>
                <a:ea typeface="Times New Roman" panose="02020603050405020304" pitchFamily="18" charset="0"/>
              </a:rPr>
              <a:t>‌</a:t>
            </a:r>
            <a:r>
              <a:rPr lang="ar-SA" sz="2200" dirty="0">
                <a:solidFill>
                  <a:srgbClr val="000000"/>
                </a:solidFill>
                <a:effectLst/>
                <a:latin typeface="Arial" panose="020B0604020202020204" pitchFamily="34" charset="0"/>
                <a:ea typeface="Times New Roman" panose="02020603050405020304" pitchFamily="18" charset="0"/>
              </a:rPr>
              <a:t> می‌آید، تعریف کرده اند.</a:t>
            </a:r>
            <a:endParaRPr lang="en-US" sz="2200" dirty="0">
              <a:effectLst/>
              <a:latin typeface="Arial" panose="020B0604020202020204" pitchFamily="34" charset="0"/>
              <a:ea typeface="B Nazanin" panose="020B0604020202020204" charset="-78"/>
            </a:endParaRPr>
          </a:p>
        </p:txBody>
      </p:sp>
    </p:spTree>
    <p:extLst>
      <p:ext uri="{BB962C8B-B14F-4D97-AF65-F5344CB8AC3E}">
        <p14:creationId xmlns:p14="http://schemas.microsoft.com/office/powerpoint/2010/main" val="2057223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A899-533A-AA15-277E-89608420A426}"/>
              </a:ext>
            </a:extLst>
          </p:cNvPr>
          <p:cNvSpPr>
            <a:spLocks noGrp="1"/>
          </p:cNvSpPr>
          <p:nvPr>
            <p:ph type="title"/>
          </p:nvPr>
        </p:nvSpPr>
        <p:spPr/>
        <p:txBody>
          <a:bodyPr/>
          <a:lstStyle/>
          <a:p>
            <a:pPr algn="r"/>
            <a:r>
              <a:rPr lang="fa-IR" b="1" dirty="0"/>
              <a:t>دانش</a:t>
            </a:r>
            <a:endParaRPr lang="en-US" dirty="0"/>
          </a:p>
        </p:txBody>
      </p:sp>
      <p:sp>
        <p:nvSpPr>
          <p:cNvPr id="3" name="Content Placeholder 2">
            <a:extLst>
              <a:ext uri="{FF2B5EF4-FFF2-40B4-BE49-F238E27FC236}">
                <a16:creationId xmlns:a16="http://schemas.microsoft.com/office/drawing/2014/main" id="{1D6CF29A-7C60-7BA5-E497-7BD73B833FE9}"/>
              </a:ext>
            </a:extLst>
          </p:cNvPr>
          <p:cNvSpPr>
            <a:spLocks noGrp="1"/>
          </p:cNvSpPr>
          <p:nvPr>
            <p:ph idx="1"/>
          </p:nvPr>
        </p:nvSpPr>
        <p:spPr/>
        <p:txBody>
          <a:bodyPr>
            <a:normAutofit fontScale="92500"/>
          </a:bodyPr>
          <a:lstStyle/>
          <a:p>
            <a:r>
              <a:rPr lang="ar-SA" sz="2400" dirty="0">
                <a:solidFill>
                  <a:srgbClr val="000000"/>
                </a:solidFill>
                <a:effectLst/>
                <a:latin typeface="Arial" panose="020B0604020202020204" pitchFamily="34" charset="0"/>
                <a:ea typeface="Times New Roman" panose="02020603050405020304" pitchFamily="18" charset="0"/>
              </a:rPr>
              <a:t>داونپورت و پروساک</a:t>
            </a:r>
            <a:r>
              <a:rPr lang="fa-IR" sz="2400" dirty="0">
                <a:solidFill>
                  <a:srgbClr val="000000"/>
                </a:solidFill>
                <a:effectLst/>
                <a:latin typeface="Arial" panose="020B0604020202020204" pitchFamily="34" charset="0"/>
                <a:ea typeface="Times New Roman" panose="02020603050405020304" pitchFamily="18" charset="0"/>
              </a:rPr>
              <a:t> دانش را " ترکیبی از اطلاعات، تجارت، ارزشها و پیش زمینه‏های ذهنی و محیطی شخص" تعریف</a:t>
            </a:r>
            <a:r>
              <a:rPr lang="en-US" sz="2400" dirty="0">
                <a:solidFill>
                  <a:srgbClr val="000000"/>
                </a:solidFill>
                <a:effectLst/>
                <a:latin typeface="Arial" panose="020B0604020202020204" pitchFamily="34" charset="0"/>
                <a:ea typeface="Times New Roman" panose="02020603050405020304" pitchFamily="18" charset="0"/>
              </a:rPr>
              <a:t>‌</a:t>
            </a:r>
            <a:r>
              <a:rPr lang="fa-IR" sz="2400" dirty="0">
                <a:solidFill>
                  <a:srgbClr val="000000"/>
                </a:solidFill>
                <a:effectLst/>
                <a:latin typeface="Arial" panose="020B0604020202020204" pitchFamily="34" charset="0"/>
                <a:ea typeface="Times New Roman" panose="02020603050405020304" pitchFamily="18" charset="0"/>
              </a:rPr>
              <a:t> می‌کنند. مطلب مهم در این تعریف این است که در مفهوم دانش یک چهارچوب و الگویی نهفته است که چرایی و علت پدیده‌‌‌ها را مورد توجه قرار</a:t>
            </a:r>
            <a:r>
              <a:rPr lang="en-US" sz="2400" dirty="0">
                <a:solidFill>
                  <a:srgbClr val="000000"/>
                </a:solidFill>
                <a:effectLst/>
                <a:latin typeface="Arial" panose="020B0604020202020204" pitchFamily="34" charset="0"/>
                <a:ea typeface="Times New Roman" panose="02020603050405020304" pitchFamily="18" charset="0"/>
              </a:rPr>
              <a:t>‌</a:t>
            </a:r>
            <a:r>
              <a:rPr lang="fa-IR" sz="2400" dirty="0">
                <a:solidFill>
                  <a:srgbClr val="000000"/>
                </a:solidFill>
                <a:effectLst/>
                <a:latin typeface="Arial" panose="020B0604020202020204" pitchFamily="34" charset="0"/>
                <a:ea typeface="Times New Roman" panose="02020603050405020304" pitchFamily="18" charset="0"/>
              </a:rPr>
              <a:t> می‌دهد، دائما در حال تغییر است و از ترکیب اطلاعات مختلف، اطلاعات جدیدی را بوجود</a:t>
            </a:r>
            <a:r>
              <a:rPr lang="en-US" sz="2400" dirty="0">
                <a:solidFill>
                  <a:srgbClr val="000000"/>
                </a:solidFill>
                <a:effectLst/>
                <a:latin typeface="Arial" panose="020B0604020202020204" pitchFamily="34" charset="0"/>
                <a:ea typeface="Times New Roman" panose="02020603050405020304" pitchFamily="18" charset="0"/>
              </a:rPr>
              <a:t>‌</a:t>
            </a:r>
            <a:r>
              <a:rPr lang="fa-IR" sz="2400" dirty="0">
                <a:solidFill>
                  <a:srgbClr val="000000"/>
                </a:solidFill>
                <a:effectLst/>
                <a:latin typeface="Arial" panose="020B0604020202020204" pitchFamily="34" charset="0"/>
                <a:ea typeface="Times New Roman" panose="02020603050405020304" pitchFamily="18" charset="0"/>
              </a:rPr>
              <a:t> می‌آورد و به شخص دانشمند قدرت تحلیل، ارزشیابی و پیش‌‌‌‌‌‌‌‌بینی می‌دهد </a:t>
            </a:r>
            <a:r>
              <a:rPr lang="fa-IR" sz="2400" dirty="0">
                <a:effectLst/>
                <a:latin typeface="Arial" panose="020B0604020202020204" pitchFamily="34" charset="0"/>
                <a:ea typeface="Times New Roman" panose="02020603050405020304" pitchFamily="18" charset="0"/>
              </a:rPr>
              <a:t>.</a:t>
            </a:r>
            <a:endParaRPr lang="en-US" sz="2400" dirty="0">
              <a:latin typeface="Arial" panose="020B0604020202020204" pitchFamily="34" charset="0"/>
            </a:endParaRPr>
          </a:p>
          <a:p>
            <a:endParaRPr lang="en-US" dirty="0"/>
          </a:p>
        </p:txBody>
      </p:sp>
    </p:spTree>
    <p:extLst>
      <p:ext uri="{BB962C8B-B14F-4D97-AF65-F5344CB8AC3E}">
        <p14:creationId xmlns:p14="http://schemas.microsoft.com/office/powerpoint/2010/main" val="4012923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C8856-2950-B064-1D90-A1AA3C26DD35}"/>
              </a:ext>
            </a:extLst>
          </p:cNvPr>
          <p:cNvSpPr>
            <a:spLocks noGrp="1"/>
          </p:cNvSpPr>
          <p:nvPr>
            <p:ph type="title"/>
          </p:nvPr>
        </p:nvSpPr>
        <p:spPr/>
        <p:txBody>
          <a:bodyPr/>
          <a:lstStyle/>
          <a:p>
            <a:pPr algn="r"/>
            <a:r>
              <a:rPr lang="fa-IR" b="1" dirty="0"/>
              <a:t>اطلاعات</a:t>
            </a:r>
            <a:endParaRPr lang="en-US" b="1" dirty="0"/>
          </a:p>
        </p:txBody>
      </p:sp>
      <p:sp>
        <p:nvSpPr>
          <p:cNvPr id="3" name="Content Placeholder 2">
            <a:extLst>
              <a:ext uri="{FF2B5EF4-FFF2-40B4-BE49-F238E27FC236}">
                <a16:creationId xmlns:a16="http://schemas.microsoft.com/office/drawing/2014/main" id="{F47C41A7-A856-CAEB-EDF4-12B7B2CE0D0A}"/>
              </a:ext>
            </a:extLst>
          </p:cNvPr>
          <p:cNvSpPr>
            <a:spLocks noGrp="1"/>
          </p:cNvSpPr>
          <p:nvPr>
            <p:ph idx="1"/>
          </p:nvPr>
        </p:nvSpPr>
        <p:spPr>
          <a:xfrm>
            <a:off x="1729409" y="1391478"/>
            <a:ext cx="9775203" cy="4519744"/>
          </a:xfrm>
        </p:spPr>
        <p:txBody>
          <a:bodyPr>
            <a:noAutofit/>
          </a:bodyPr>
          <a:lstStyle/>
          <a:p>
            <a:pPr marL="0" marR="0" algn="r" rtl="1">
              <a:lnSpc>
                <a:spcPct val="150000"/>
              </a:lnSpc>
              <a:spcAft>
                <a:spcPts val="800"/>
              </a:spcAft>
            </a:pPr>
            <a:r>
              <a:rPr lang="fa-IR" sz="2400" dirty="0">
                <a:solidFill>
                  <a:srgbClr val="000000"/>
                </a:solidFill>
                <a:effectLst/>
                <a:latin typeface="Arial" panose="020B0604020202020204" pitchFamily="34" charset="0"/>
                <a:ea typeface="Times New Roman" panose="02020603050405020304" pitchFamily="18" charset="0"/>
              </a:rPr>
              <a:t>اطلاعات نوعی ماده خام است که در کالبد کالاهای ساخته شده موجود است و تولید کالا به وجود آن بستگی دارد کالای ساخته شده از بسیاری جهات اطلاعات منجمد محسوب می شود.</a:t>
            </a:r>
          </a:p>
          <a:p>
            <a:r>
              <a:rPr lang="fa-IR" sz="2400" dirty="0">
                <a:solidFill>
                  <a:srgbClr val="000000"/>
                </a:solidFill>
                <a:effectLst/>
                <a:latin typeface="Arial" panose="020B0604020202020204" pitchFamily="34" charset="0"/>
                <a:ea typeface="Times New Roman" panose="02020603050405020304" pitchFamily="18" charset="0"/>
              </a:rPr>
              <a:t>اطلاعات به عنوان یکی از عوامل تولید در کنار عواملی چون کار، زمین و سرمایه قرار </a:t>
            </a:r>
          </a:p>
          <a:p>
            <a:pPr marL="0" indent="0">
              <a:buNone/>
            </a:pPr>
            <a:r>
              <a:rPr lang="fa-IR" sz="2400" dirty="0">
                <a:solidFill>
                  <a:srgbClr val="000000"/>
                </a:solidFill>
                <a:effectLst/>
                <a:latin typeface="Arial" panose="020B0604020202020204" pitchFamily="34" charset="0"/>
                <a:ea typeface="Times New Roman" panose="02020603050405020304" pitchFamily="18" charset="0"/>
              </a:rPr>
              <a:t>می گیرد و به علاوه موجب رونق صنایع اطلاعاتی، ارتباطی و سایر صنایع مرتبط با اطلاعات نیز شده است. </a:t>
            </a:r>
            <a:endParaRPr lang="en-US" sz="2400" dirty="0">
              <a:effectLst/>
              <a:latin typeface="Arial" panose="020B0604020202020204" pitchFamily="34" charset="0"/>
              <a:ea typeface="Calibri" panose="020F0502020204030204" pitchFamily="34" charset="0"/>
            </a:endParaRPr>
          </a:p>
          <a:p>
            <a:r>
              <a:rPr lang="fa-IR" sz="2400" dirty="0">
                <a:solidFill>
                  <a:srgbClr val="000000"/>
                </a:solidFill>
                <a:effectLst/>
                <a:latin typeface="Arial" panose="020B0604020202020204" pitchFamily="34" charset="0"/>
                <a:ea typeface="Calibri" panose="020F0502020204030204" pitchFamily="34" charset="0"/>
              </a:rPr>
              <a:t>کا</a:t>
            </a:r>
            <a:r>
              <a:rPr lang="ar-SA" sz="2400" dirty="0">
                <a:solidFill>
                  <a:srgbClr val="000000"/>
                </a:solidFill>
                <a:effectLst/>
                <a:latin typeface="Arial" panose="020B0604020202020204" pitchFamily="34" charset="0"/>
                <a:ea typeface="Calibri" panose="020F0502020204030204" pitchFamily="34" charset="0"/>
              </a:rPr>
              <a:t>مل ترين تعريف اطلاعات، توصيف آن از چهار ديدگاه مختلف شامل منبع، كالاي مصرفي، الگوي ادراكي و قدرت تركيبي است.</a:t>
            </a:r>
            <a:endParaRPr lang="en-US" sz="24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2182009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C5DB-8EA5-1C1E-FB54-9C011068A22C}"/>
              </a:ext>
            </a:extLst>
          </p:cNvPr>
          <p:cNvSpPr>
            <a:spLocks noGrp="1"/>
          </p:cNvSpPr>
          <p:nvPr>
            <p:ph type="title"/>
          </p:nvPr>
        </p:nvSpPr>
        <p:spPr/>
        <p:txBody>
          <a:bodyPr/>
          <a:lstStyle/>
          <a:p>
            <a:pPr algn="r"/>
            <a:r>
              <a:rPr lang="fa-IR" b="1" dirty="0"/>
              <a:t>اطلاعات</a:t>
            </a:r>
            <a:endParaRPr lang="en-US" b="1" dirty="0"/>
          </a:p>
        </p:txBody>
      </p:sp>
      <p:sp>
        <p:nvSpPr>
          <p:cNvPr id="3" name="Content Placeholder 2">
            <a:extLst>
              <a:ext uri="{FF2B5EF4-FFF2-40B4-BE49-F238E27FC236}">
                <a16:creationId xmlns:a16="http://schemas.microsoft.com/office/drawing/2014/main" id="{2CDB39AD-C20A-39F5-54E0-BB2DA09AB3CE}"/>
              </a:ext>
            </a:extLst>
          </p:cNvPr>
          <p:cNvSpPr>
            <a:spLocks noGrp="1"/>
          </p:cNvSpPr>
          <p:nvPr>
            <p:ph idx="1"/>
          </p:nvPr>
        </p:nvSpPr>
        <p:spPr>
          <a:xfrm>
            <a:off x="1570383" y="2133600"/>
            <a:ext cx="9934229" cy="4100290"/>
          </a:xfrm>
        </p:spPr>
        <p:txBody>
          <a:bodyPr>
            <a:normAutofit fontScale="92500"/>
          </a:bodyPr>
          <a:lstStyle/>
          <a:p>
            <a:r>
              <a:rPr lang="ar-SA" sz="2600" dirty="0">
                <a:solidFill>
                  <a:srgbClr val="000000"/>
                </a:solidFill>
                <a:effectLst/>
                <a:latin typeface="Arial" panose="020B0604020202020204" pitchFamily="34" charset="0"/>
                <a:ea typeface="Calibri" panose="020F0502020204030204" pitchFamily="34" charset="0"/>
              </a:rPr>
              <a:t>اطلاعات عامل اجتناب ناپذير براي توسعه بوده و در عصر حاضر كه به درستي عصر اطلاعات ناميده شده، موفقيت در هرفعاليتي بر پايه ميزان دسترسي به اطلاعات صحيح و روزآمد است</a:t>
            </a:r>
            <a:r>
              <a:rPr lang="en-US" sz="2600" dirty="0">
                <a:solidFill>
                  <a:srgbClr val="000000"/>
                </a:solidFill>
                <a:effectLst/>
                <a:latin typeface="Arial" panose="020B0604020202020204" pitchFamily="34" charset="0"/>
                <a:ea typeface="Calibri" panose="020F0502020204030204" pitchFamily="34" charset="0"/>
              </a:rPr>
              <a:t>. </a:t>
            </a:r>
            <a:r>
              <a:rPr lang="ar-SA" sz="2600" dirty="0">
                <a:solidFill>
                  <a:srgbClr val="000000"/>
                </a:solidFill>
                <a:effectLst/>
                <a:latin typeface="Arial" panose="020B0604020202020204" pitchFamily="34" charset="0"/>
                <a:ea typeface="Calibri" panose="020F0502020204030204" pitchFamily="34" charset="0"/>
              </a:rPr>
              <a:t>اطلاعات منبع اصلي پيشرفت و توسعه يك ملت است و پيشرفت سياسي و فرهنگي، اجتماعي و اقتصادي شهروندان به آن بستگي دارد و كشورهايي كه بالاترين حجم اطلاعات را در اختيار دارند، از نظر اقتصادي، اجتماعي و سياسي موفق</a:t>
            </a:r>
            <a:r>
              <a:rPr lang="fa-IR" sz="2600" dirty="0">
                <a:solidFill>
                  <a:srgbClr val="000000"/>
                </a:solidFill>
                <a:effectLst/>
                <a:latin typeface="Arial" panose="020B0604020202020204" pitchFamily="34" charset="0"/>
                <a:ea typeface="Calibri" panose="020F0502020204030204" pitchFamily="34" charset="0"/>
              </a:rPr>
              <a:t> </a:t>
            </a:r>
            <a:r>
              <a:rPr lang="ar-SA" sz="2600" dirty="0">
                <a:solidFill>
                  <a:srgbClr val="000000"/>
                </a:solidFill>
                <a:effectLst/>
                <a:latin typeface="Arial" panose="020B0604020202020204" pitchFamily="34" charset="0"/>
                <a:ea typeface="Calibri" panose="020F0502020204030204" pitchFamily="34" charset="0"/>
              </a:rPr>
              <a:t>ترند.</a:t>
            </a:r>
            <a:endParaRPr lang="en-US" sz="26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181226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1B96-F05C-0859-A1FB-72A056168269}"/>
              </a:ext>
            </a:extLst>
          </p:cNvPr>
          <p:cNvSpPr>
            <a:spLocks noGrp="1"/>
          </p:cNvSpPr>
          <p:nvPr>
            <p:ph type="title"/>
          </p:nvPr>
        </p:nvSpPr>
        <p:spPr/>
        <p:txBody>
          <a:bodyPr/>
          <a:lstStyle/>
          <a:p>
            <a:pPr algn="r"/>
            <a:r>
              <a:rPr lang="fa-IR" b="1" dirty="0"/>
              <a:t>ویژگی های اطلاعات به عنوان کالا</a:t>
            </a:r>
            <a:endParaRPr lang="en-US" b="1" dirty="0"/>
          </a:p>
        </p:txBody>
      </p:sp>
      <p:sp>
        <p:nvSpPr>
          <p:cNvPr id="3" name="Content Placeholder 2">
            <a:extLst>
              <a:ext uri="{FF2B5EF4-FFF2-40B4-BE49-F238E27FC236}">
                <a16:creationId xmlns:a16="http://schemas.microsoft.com/office/drawing/2014/main" id="{759DA9AC-DDB6-B25F-6B98-B85F4E397A4D}"/>
              </a:ext>
            </a:extLst>
          </p:cNvPr>
          <p:cNvSpPr>
            <a:spLocks noGrp="1"/>
          </p:cNvSpPr>
          <p:nvPr>
            <p:ph idx="1"/>
          </p:nvPr>
        </p:nvSpPr>
        <p:spPr>
          <a:xfrm>
            <a:off x="2589212" y="1510748"/>
            <a:ext cx="8915400" cy="5108713"/>
          </a:xfrm>
        </p:spPr>
        <p:txBody>
          <a:bodyPr>
            <a:normAutofit lnSpcReduction="10000"/>
          </a:bodyPr>
          <a:lstStyle/>
          <a:p>
            <a:pPr lvl="0"/>
            <a:r>
              <a:rPr lang="fa-IR" sz="2400" dirty="0">
                <a:solidFill>
                  <a:schemeClr val="tx1"/>
                </a:solidFill>
                <a:latin typeface="Arial" panose="020B0604020202020204" pitchFamily="34" charset="0"/>
              </a:rPr>
              <a:t>استفاده و فروش هم زمان آن در سطح جهان </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توانایی ایجاد ارزش افزوده در کالاها و خدمات</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افزایش ارزش اطلاعات با جریان اطلاعات</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تاثیر زمان بر ارزش اطلاعات </a:t>
            </a:r>
            <a:endParaRPr lang="en-US" sz="2400" dirty="0">
              <a:solidFill>
                <a:schemeClr val="tx1"/>
              </a:solidFill>
              <a:latin typeface="Arial" panose="020B0604020202020204" pitchFamily="34" charset="0"/>
            </a:endParaRPr>
          </a:p>
          <a:p>
            <a:pPr lvl="0"/>
            <a:r>
              <a:rPr lang="fa-IR" sz="2400" dirty="0">
                <a:solidFill>
                  <a:schemeClr val="tx1"/>
                </a:solidFill>
                <a:latin typeface="Arial" panose="020B0604020202020204" pitchFamily="34" charset="0"/>
              </a:rPr>
              <a:t>عدم محدودیت و فنا پذیری اطلاعات</a:t>
            </a:r>
            <a:endParaRPr lang="en-US" sz="2400" dirty="0">
              <a:solidFill>
                <a:schemeClr val="tx1"/>
              </a:solidFill>
              <a:latin typeface="Arial" panose="020B0604020202020204" pitchFamily="34" charset="0"/>
            </a:endParaRPr>
          </a:p>
          <a:p>
            <a:r>
              <a:rPr lang="fa-IR" sz="2400" dirty="0">
                <a:solidFill>
                  <a:schemeClr val="tx1"/>
                </a:solidFill>
                <a:effectLst/>
                <a:latin typeface="Arial" panose="020B0604020202020204" pitchFamily="34" charset="0"/>
                <a:ea typeface="Calibri" panose="020F0502020204030204" pitchFamily="34" charset="0"/>
              </a:rPr>
              <a:t>سودآوری و درآمدزا بودن تولید و تجارت در مقایسه با سایر تجارت</a:t>
            </a:r>
            <a:endParaRPr lang="en-US" sz="2400" dirty="0">
              <a:solidFill>
                <a:schemeClr val="tx1"/>
              </a:solidFill>
              <a:effectLst/>
              <a:latin typeface="Arial" panose="020B0604020202020204" pitchFamily="34" charset="0"/>
              <a:ea typeface="Calibri" panose="020F0502020204030204" pitchFamily="34" charset="0"/>
            </a:endParaRPr>
          </a:p>
          <a:p>
            <a:endParaRPr lang="en-US" dirty="0">
              <a:solidFill>
                <a:schemeClr val="tx1"/>
              </a:solidFill>
            </a:endParaRPr>
          </a:p>
        </p:txBody>
      </p:sp>
    </p:spTree>
    <p:extLst>
      <p:ext uri="{BB962C8B-B14F-4D97-AF65-F5344CB8AC3E}">
        <p14:creationId xmlns:p14="http://schemas.microsoft.com/office/powerpoint/2010/main" val="3154735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272A-08C3-CB63-1C08-2C79494CC2AB}"/>
              </a:ext>
            </a:extLst>
          </p:cNvPr>
          <p:cNvSpPr>
            <a:spLocks noGrp="1"/>
          </p:cNvSpPr>
          <p:nvPr>
            <p:ph type="title"/>
          </p:nvPr>
        </p:nvSpPr>
        <p:spPr/>
        <p:txBody>
          <a:bodyPr/>
          <a:lstStyle/>
          <a:p>
            <a:pPr algn="r"/>
            <a:r>
              <a:rPr lang="fa-IR" b="1" dirty="0"/>
              <a:t>ارزش گذاری اطلاعات</a:t>
            </a:r>
            <a:endParaRPr lang="en-US" b="1" dirty="0"/>
          </a:p>
        </p:txBody>
      </p:sp>
      <p:sp>
        <p:nvSpPr>
          <p:cNvPr id="3" name="Content Placeholder 2">
            <a:extLst>
              <a:ext uri="{FF2B5EF4-FFF2-40B4-BE49-F238E27FC236}">
                <a16:creationId xmlns:a16="http://schemas.microsoft.com/office/drawing/2014/main" id="{73168048-938E-E33D-1C81-6E020A68DF0C}"/>
              </a:ext>
            </a:extLst>
          </p:cNvPr>
          <p:cNvSpPr>
            <a:spLocks noGrp="1"/>
          </p:cNvSpPr>
          <p:nvPr>
            <p:ph idx="1"/>
          </p:nvPr>
        </p:nvSpPr>
        <p:spPr>
          <a:xfrm>
            <a:off x="735495" y="1311965"/>
            <a:ext cx="11092069" cy="5546035"/>
          </a:xfrm>
        </p:spPr>
        <p:txBody>
          <a:bodyPr>
            <a:normAutofit fontScale="92500"/>
          </a:bodyPr>
          <a:lstStyle/>
          <a:p>
            <a:pPr algn="just"/>
            <a:r>
              <a:rPr lang="ar-SA" sz="2400" dirty="0">
                <a:solidFill>
                  <a:srgbClr val="000000"/>
                </a:solidFill>
                <a:effectLst/>
                <a:latin typeface="Arial" panose="020B0604020202020204" pitchFamily="34" charset="0"/>
                <a:ea typeface="Calibri" panose="020F0502020204030204" pitchFamily="34" charset="0"/>
              </a:rPr>
              <a:t>اطلاعات در طول قرن های متمادی دارای ارزش بوده و با تکامل جامعه صنعتی به یک جامعه اطلاعاتی، مفهوم اطلاعات به عنوان یک محصول و یک کالای ارزشمند مطرح شده است. پیچیدگی روز افزون جامعه و تکیه جامعه بر اطلاعات، مفهوم اطلاعات به عنوان یک کالای متداول را پیش از پیش مطرح کرده است.</a:t>
            </a:r>
            <a:endParaRPr lang="fa-IR" sz="2400" dirty="0">
              <a:solidFill>
                <a:srgbClr val="000000"/>
              </a:solidFill>
              <a:effectLst/>
              <a:latin typeface="Arial" panose="020B0604020202020204" pitchFamily="34" charset="0"/>
              <a:ea typeface="Calibri" panose="020F0502020204030204" pitchFamily="34" charset="0"/>
            </a:endParaRPr>
          </a:p>
          <a:p>
            <a:pPr algn="just"/>
            <a:r>
              <a:rPr lang="ar-SA" sz="2400" dirty="0">
                <a:solidFill>
                  <a:srgbClr val="000000"/>
                </a:solidFill>
                <a:effectLst/>
                <a:latin typeface="Arial" panose="020B0604020202020204" pitchFamily="34" charset="0"/>
                <a:ea typeface="Calibri" panose="020F0502020204030204" pitchFamily="34" charset="0"/>
              </a:rPr>
              <a:t>ارزش اطلاعات به مفهوم آن و استفاده هایی که توسط کاربران در موقعیت های خاص از آن می شود بستگی دارد. ارزش اطلاعات را به صورت ریالی نمی توان بیان کرد بلکه از دیدگاه های دیگر، مثل کاهش زمان دریافت اطلاعات مورد نیاز و میزان کیفیت و همخوانی آن با نیازها می توان ارزش اطلاعات را تعیین کرد. به عبارت دیگر دسترس پذیر کردن دانش و پردازش اطلاعات با هدف تولید دانش، ایجاد ارزش افزوده برای اطلاعات می کند</a:t>
            </a:r>
            <a:r>
              <a:rPr lang="fa-IR" sz="2400" dirty="0">
                <a:solidFill>
                  <a:srgbClr val="000000"/>
                </a:solidFill>
                <a:effectLst/>
                <a:latin typeface="Arial" panose="020B0604020202020204" pitchFamily="34" charset="0"/>
                <a:ea typeface="Calibri" panose="020F0502020204030204" pitchFamily="34" charset="0"/>
              </a:rPr>
              <a:t>.</a:t>
            </a:r>
          </a:p>
          <a:p>
            <a:endParaRPr lang="en-US" sz="2000" dirty="0"/>
          </a:p>
        </p:txBody>
      </p:sp>
    </p:spTree>
    <p:extLst>
      <p:ext uri="{BB962C8B-B14F-4D97-AF65-F5344CB8AC3E}">
        <p14:creationId xmlns:p14="http://schemas.microsoft.com/office/powerpoint/2010/main" val="301760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B03D-006A-9A96-0C53-10379C645F78}"/>
              </a:ext>
            </a:extLst>
          </p:cNvPr>
          <p:cNvSpPr>
            <a:spLocks noGrp="1"/>
          </p:cNvSpPr>
          <p:nvPr>
            <p:ph type="title"/>
          </p:nvPr>
        </p:nvSpPr>
        <p:spPr>
          <a:xfrm>
            <a:off x="2983216" y="2788555"/>
            <a:ext cx="8911687" cy="1280890"/>
          </a:xfrm>
        </p:spPr>
        <p:txBody>
          <a:bodyPr>
            <a:normAutofit/>
          </a:bodyPr>
          <a:lstStyle/>
          <a:p>
            <a:pPr algn="ctr"/>
            <a:r>
              <a:rPr lang="fa-IR" sz="4800" b="1" dirty="0">
                <a:solidFill>
                  <a:srgbClr val="00B050"/>
                </a:solidFill>
                <a:latin typeface="Arial" panose="020B0604020202020204" pitchFamily="34" charset="0"/>
                <a:cs typeface="Arial" panose="020B0604020202020204" pitchFamily="34" charset="0"/>
              </a:rPr>
              <a:t>اقتصاد</a:t>
            </a:r>
            <a:r>
              <a:rPr lang="fa-IR" sz="4000" b="1" dirty="0">
                <a:solidFill>
                  <a:srgbClr val="00B050"/>
                </a:solidFill>
                <a:latin typeface="Arial" panose="020B0604020202020204" pitchFamily="34" charset="0"/>
                <a:cs typeface="Arial" panose="020B0604020202020204" pitchFamily="34" charset="0"/>
              </a:rPr>
              <a:t> اطلاعات</a:t>
            </a:r>
            <a:endParaRPr lang="en-US" sz="4000"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888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E783E-5862-37B7-66C6-D31EAB639F1B}"/>
              </a:ext>
            </a:extLst>
          </p:cNvPr>
          <p:cNvSpPr>
            <a:spLocks noGrp="1"/>
          </p:cNvSpPr>
          <p:nvPr>
            <p:ph type="title"/>
          </p:nvPr>
        </p:nvSpPr>
        <p:spPr/>
        <p:txBody>
          <a:bodyPr/>
          <a:lstStyle/>
          <a:p>
            <a:pPr algn="r"/>
            <a:r>
              <a:rPr lang="fa-IR" b="1" dirty="0"/>
              <a:t>ارزش گذاری اطلاعات</a:t>
            </a:r>
            <a:endParaRPr lang="en-US" b="1" dirty="0"/>
          </a:p>
        </p:txBody>
      </p:sp>
      <p:sp>
        <p:nvSpPr>
          <p:cNvPr id="3" name="Content Placeholder 2">
            <a:extLst>
              <a:ext uri="{FF2B5EF4-FFF2-40B4-BE49-F238E27FC236}">
                <a16:creationId xmlns:a16="http://schemas.microsoft.com/office/drawing/2014/main" id="{D901CBD2-E4B0-CD0D-CBA3-30BBC94FD342}"/>
              </a:ext>
            </a:extLst>
          </p:cNvPr>
          <p:cNvSpPr>
            <a:spLocks noGrp="1"/>
          </p:cNvSpPr>
          <p:nvPr>
            <p:ph idx="1"/>
          </p:nvPr>
        </p:nvSpPr>
        <p:spPr>
          <a:xfrm>
            <a:off x="2126974" y="1855178"/>
            <a:ext cx="9377638" cy="4378712"/>
          </a:xfrm>
        </p:spPr>
        <p:txBody>
          <a:bodyPr>
            <a:normAutofit/>
          </a:bodyPr>
          <a:lstStyle/>
          <a:p>
            <a:r>
              <a:rPr lang="ar-SA" sz="2400" dirty="0">
                <a:solidFill>
                  <a:srgbClr val="000000"/>
                </a:solidFill>
                <a:effectLst/>
                <a:latin typeface="Arial" panose="020B0604020202020204" pitchFamily="34" charset="0"/>
                <a:ea typeface="Calibri" panose="020F0502020204030204" pitchFamily="34" charset="0"/>
              </a:rPr>
              <a:t>اطلاعات و دسترسی به آن چنان از ارزش و اهمیت برخوردار است که یکی از ارکان اساس توسعه و محور تصمیم گیری در تمامی سطوح علمی، سیاسی، اقتصادی، فرهنگی به شمار می آید. به همین دلیل هر سال سرمایه های هنگفتی برای تحقیق، تولید، گردآوری، انتشار، ترویج و دسترسی به آن هزینه و به عنوان کالایی با ارزش خرید و فروش می شود.</a:t>
            </a:r>
            <a:endParaRPr lang="en-US" sz="2400" dirty="0">
              <a:latin typeface="Arial" panose="020B0604020202020204" pitchFamily="34" charset="0"/>
            </a:endParaRPr>
          </a:p>
        </p:txBody>
      </p:sp>
    </p:spTree>
    <p:extLst>
      <p:ext uri="{BB962C8B-B14F-4D97-AF65-F5344CB8AC3E}">
        <p14:creationId xmlns:p14="http://schemas.microsoft.com/office/powerpoint/2010/main" val="4082368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C828F-5D1C-0A5E-77C6-E21022CBE30F}"/>
              </a:ext>
            </a:extLst>
          </p:cNvPr>
          <p:cNvSpPr>
            <a:spLocks noGrp="1"/>
          </p:cNvSpPr>
          <p:nvPr>
            <p:ph type="title"/>
          </p:nvPr>
        </p:nvSpPr>
        <p:spPr/>
        <p:txBody>
          <a:bodyPr/>
          <a:lstStyle/>
          <a:p>
            <a:pPr algn="r"/>
            <a:r>
              <a:rPr lang="fa-IR" sz="3600" b="1" dirty="0"/>
              <a:t>جامعه اطلاعاتی</a:t>
            </a:r>
            <a:endParaRPr lang="en-US" b="1" dirty="0"/>
          </a:p>
        </p:txBody>
      </p:sp>
      <p:sp>
        <p:nvSpPr>
          <p:cNvPr id="3" name="Content Placeholder 2">
            <a:extLst>
              <a:ext uri="{FF2B5EF4-FFF2-40B4-BE49-F238E27FC236}">
                <a16:creationId xmlns:a16="http://schemas.microsoft.com/office/drawing/2014/main" id="{35CB12AB-6CF2-DFB7-6C9E-F005936E8142}"/>
              </a:ext>
            </a:extLst>
          </p:cNvPr>
          <p:cNvSpPr>
            <a:spLocks noGrp="1"/>
          </p:cNvSpPr>
          <p:nvPr>
            <p:ph idx="1"/>
          </p:nvPr>
        </p:nvSpPr>
        <p:spPr>
          <a:xfrm>
            <a:off x="2370551" y="1540189"/>
            <a:ext cx="8915400" cy="3777622"/>
          </a:xfrm>
        </p:spPr>
        <p:txBody>
          <a:bodyPr>
            <a:noAutofit/>
          </a:bodyPr>
          <a:lstStyle/>
          <a:p>
            <a:pPr marL="0" marR="0" algn="r" rtl="1">
              <a:lnSpc>
                <a:spcPct val="150000"/>
              </a:lnSpc>
              <a:spcAft>
                <a:spcPts val="800"/>
              </a:spcAft>
            </a:pPr>
            <a:r>
              <a:rPr lang="ar-SA" sz="2400" dirty="0">
                <a:solidFill>
                  <a:srgbClr val="000000"/>
                </a:solidFill>
                <a:effectLst/>
                <a:latin typeface="Arial" panose="020B0604020202020204" pitchFamily="34" charset="0"/>
                <a:ea typeface="Calibri" panose="020F0502020204030204" pitchFamily="34" charset="0"/>
              </a:rPr>
              <a:t>جامعه ای که در آن کیفیت زندگی، گستره گوناگونی اجتماعی و توسعه اقتصادی به طور روز افزون به اطلاعات و بهره وری از آن متکی است جامعه اطلاعاتی می گویند</a:t>
            </a:r>
            <a:r>
              <a:rPr lang="fa-IR" sz="2400" dirty="0">
                <a:solidFill>
                  <a:srgbClr val="000000"/>
                </a:solidFill>
                <a:effectLst/>
                <a:latin typeface="Arial" panose="020B0604020202020204" pitchFamily="34" charset="0"/>
                <a:ea typeface="Calibri" panose="020F0502020204030204" pitchFamily="34" charset="0"/>
              </a:rPr>
              <a:t>.</a:t>
            </a:r>
          </a:p>
          <a:p>
            <a:pPr marL="0" marR="0" algn="r" rtl="1">
              <a:lnSpc>
                <a:spcPct val="150000"/>
              </a:lnSpc>
              <a:spcAft>
                <a:spcPts val="800"/>
              </a:spcAft>
            </a:pPr>
            <a:r>
              <a:rPr lang="ar-SA" sz="2400" dirty="0">
                <a:solidFill>
                  <a:srgbClr val="000000"/>
                </a:solidFill>
                <a:effectLst/>
                <a:latin typeface="Arial" panose="020B0604020202020204" pitchFamily="34" charset="0"/>
                <a:ea typeface="Calibri" panose="020F0502020204030204" pitchFamily="34" charset="0"/>
              </a:rPr>
              <a:t>در جامعه اطلاعاتی الگوهای سطح زندگی شغلی، اوقات فراغت، نظام آموزشی و عرصه داد وستد از پیشرفت اطلاعات و دانش فنی متاثر است. این پدیده نشات گرفته از رشد فزاینده تولید انبوه اطلاعات در طیف گسترده رسانه های جمعی است که اکثر آنها ن</a:t>
            </a:r>
            <a:r>
              <a:rPr lang="fa-IR" sz="2400" dirty="0">
                <a:solidFill>
                  <a:srgbClr val="000000"/>
                </a:solidFill>
                <a:latin typeface="Arial" panose="020B0604020202020204" pitchFamily="34" charset="0"/>
                <a:ea typeface="Calibri" panose="020F0502020204030204" pitchFamily="34" charset="0"/>
              </a:rPr>
              <a:t>ی</a:t>
            </a:r>
            <a:r>
              <a:rPr lang="ar-SA" sz="2400" dirty="0">
                <a:solidFill>
                  <a:srgbClr val="000000"/>
                </a:solidFill>
                <a:effectLst/>
                <a:latin typeface="Arial" panose="020B0604020202020204" pitchFamily="34" charset="0"/>
                <a:ea typeface="Calibri" panose="020F0502020204030204" pitchFamily="34" charset="0"/>
              </a:rPr>
              <a:t>ز به صورت الکترونیکی ظهور می یابد. </a:t>
            </a:r>
            <a:endParaRPr lang="fa-IR" sz="2400" dirty="0">
              <a:solidFill>
                <a:srgbClr val="000000"/>
              </a:solidFill>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solidFill>
                  <a:srgbClr val="000000"/>
                </a:solidFill>
                <a:effectLst/>
                <a:latin typeface="Arial" panose="020B0604020202020204" pitchFamily="34" charset="0"/>
                <a:ea typeface="Calibri" panose="020F0502020204030204" pitchFamily="34" charset="0"/>
              </a:rPr>
              <a:t>هدف جامعه اطلاعاتی به دست آوردن مزیت رقابتی در سطح جهانی بوسیله فناوری اطلاعات می باشد</a:t>
            </a:r>
            <a:endParaRPr lang="en-US" sz="2400" dirty="0">
              <a:latin typeface="Arial" panose="020B0604020202020204" pitchFamily="34" charset="0"/>
            </a:endParaRPr>
          </a:p>
        </p:txBody>
      </p:sp>
    </p:spTree>
    <p:extLst>
      <p:ext uri="{BB962C8B-B14F-4D97-AF65-F5344CB8AC3E}">
        <p14:creationId xmlns:p14="http://schemas.microsoft.com/office/powerpoint/2010/main" val="2308634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8C57-445F-0E1F-3C9F-0505A5339473}"/>
              </a:ext>
            </a:extLst>
          </p:cNvPr>
          <p:cNvSpPr>
            <a:spLocks noGrp="1"/>
          </p:cNvSpPr>
          <p:nvPr>
            <p:ph type="title"/>
          </p:nvPr>
        </p:nvSpPr>
        <p:spPr/>
        <p:txBody>
          <a:bodyPr/>
          <a:lstStyle/>
          <a:p>
            <a:pPr algn="r"/>
            <a:r>
              <a:rPr lang="fa-IR" sz="3600" b="1" dirty="0"/>
              <a:t>جامعه اطلاعاتی</a:t>
            </a:r>
            <a:endParaRPr lang="en-US" b="1" dirty="0"/>
          </a:p>
        </p:txBody>
      </p:sp>
      <p:sp>
        <p:nvSpPr>
          <p:cNvPr id="3" name="Content Placeholder 2">
            <a:extLst>
              <a:ext uri="{FF2B5EF4-FFF2-40B4-BE49-F238E27FC236}">
                <a16:creationId xmlns:a16="http://schemas.microsoft.com/office/drawing/2014/main" id="{0B1958BF-61AE-335B-9039-A1C78A8E92F9}"/>
              </a:ext>
            </a:extLst>
          </p:cNvPr>
          <p:cNvSpPr>
            <a:spLocks noGrp="1"/>
          </p:cNvSpPr>
          <p:nvPr>
            <p:ph idx="1"/>
          </p:nvPr>
        </p:nvSpPr>
        <p:spPr>
          <a:xfrm>
            <a:off x="2592925" y="1696278"/>
            <a:ext cx="8915400" cy="4267200"/>
          </a:xfrm>
        </p:spPr>
        <p:txBody>
          <a:bodyPr>
            <a:normAutofit fontScale="92500" lnSpcReduction="20000"/>
          </a:bodyPr>
          <a:lstStyle/>
          <a:p>
            <a:r>
              <a:rPr lang="fa-IR" sz="2600" dirty="0">
                <a:solidFill>
                  <a:srgbClr val="000000"/>
                </a:solidFill>
                <a:latin typeface="Arial" panose="020B0604020202020204" pitchFamily="34" charset="0"/>
                <a:ea typeface="Calibri" panose="020F0502020204030204" pitchFamily="34" charset="0"/>
              </a:rPr>
              <a:t>م</a:t>
            </a:r>
            <a:r>
              <a:rPr lang="fa-IR" sz="2600" dirty="0">
                <a:solidFill>
                  <a:srgbClr val="000000"/>
                </a:solidFill>
                <a:effectLst/>
                <a:latin typeface="Arial" panose="020B0604020202020204" pitchFamily="34" charset="0"/>
                <a:ea typeface="Calibri" panose="020F0502020204030204" pitchFamily="34" charset="0"/>
              </a:rPr>
              <a:t>ک</a:t>
            </a:r>
            <a:r>
              <a:rPr lang="ar-SA" sz="2600" dirty="0">
                <a:solidFill>
                  <a:srgbClr val="000000"/>
                </a:solidFill>
                <a:effectLst/>
                <a:latin typeface="Arial" panose="020B0604020202020204" pitchFamily="34" charset="0"/>
                <a:ea typeface="Calibri" panose="020F0502020204030204" pitchFamily="34" charset="0"/>
              </a:rPr>
              <a:t>لاپ که تولید دانش را محور اصلی تحقق جامعه اطلاعاتی می دانست </a:t>
            </a:r>
            <a:r>
              <a:rPr lang="fa-IR" sz="2600" dirty="0">
                <a:solidFill>
                  <a:srgbClr val="000000"/>
                </a:solidFill>
                <a:effectLst/>
                <a:latin typeface="Arial" panose="020B0604020202020204" pitchFamily="34" charset="0"/>
                <a:ea typeface="Calibri" panose="020F0502020204030204" pitchFamily="34" charset="0"/>
              </a:rPr>
              <a:t>پنج بخش را برای ساختاربندی جامعه دانش (از شاخصهای سنجش جامعه اطلاعاتی) – مبنا مطرح ساخت که عبارتند از: ا- آموزش 2- تحقیق و توسعه 3- رسانه ها و ارتباطات 4- تجهیزات اطلاعات 5- خدمات اطلاعاتی</a:t>
            </a:r>
            <a:endParaRPr lang="en-US" sz="2600" dirty="0">
              <a:effectLst/>
              <a:latin typeface="Arial" panose="020B0604020202020204" pitchFamily="34" charset="0"/>
              <a:ea typeface="Calibri" panose="020F0502020204030204" pitchFamily="34" charset="0"/>
            </a:endParaRPr>
          </a:p>
          <a:p>
            <a:r>
              <a:rPr lang="fa-IR" sz="2600" dirty="0">
                <a:solidFill>
                  <a:srgbClr val="000000"/>
                </a:solidFill>
                <a:effectLst/>
                <a:latin typeface="Arial" panose="020B0604020202020204" pitchFamily="34" charset="0"/>
                <a:ea typeface="Calibri" panose="020F0502020204030204" pitchFamily="34" charset="0"/>
              </a:rPr>
              <a:t>هرگاه روند این شاخص ها در تولید ناخالص ملی دارای ارزش رو به رشد باشد، اقتصاد اطلاعات در آن جامعه شکل گرفته است.</a:t>
            </a:r>
            <a:endParaRPr lang="en-US" sz="2600" dirty="0">
              <a:latin typeface="Arial" panose="020B0604020202020204" pitchFamily="34" charset="0"/>
            </a:endParaRPr>
          </a:p>
          <a:p>
            <a:endParaRPr lang="en-US" dirty="0"/>
          </a:p>
        </p:txBody>
      </p:sp>
    </p:spTree>
    <p:extLst>
      <p:ext uri="{BB962C8B-B14F-4D97-AF65-F5344CB8AC3E}">
        <p14:creationId xmlns:p14="http://schemas.microsoft.com/office/powerpoint/2010/main" val="348020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BFA82-0C1C-939C-76EA-002DE8117A3A}"/>
              </a:ext>
            </a:extLst>
          </p:cNvPr>
          <p:cNvSpPr>
            <a:spLocks noGrp="1"/>
          </p:cNvSpPr>
          <p:nvPr>
            <p:ph type="title"/>
          </p:nvPr>
        </p:nvSpPr>
        <p:spPr/>
        <p:txBody>
          <a:bodyPr/>
          <a:lstStyle/>
          <a:p>
            <a:pPr algn="r"/>
            <a:r>
              <a:rPr lang="fa-IR" b="1" dirty="0"/>
              <a:t>عدم تقارن اطلاعاتی</a:t>
            </a:r>
            <a:endParaRPr lang="en-US" b="1" dirty="0"/>
          </a:p>
        </p:txBody>
      </p:sp>
      <p:sp>
        <p:nvSpPr>
          <p:cNvPr id="3" name="Content Placeholder 2">
            <a:extLst>
              <a:ext uri="{FF2B5EF4-FFF2-40B4-BE49-F238E27FC236}">
                <a16:creationId xmlns:a16="http://schemas.microsoft.com/office/drawing/2014/main" id="{77E7E59F-D20F-0DBD-9726-6AB676383424}"/>
              </a:ext>
            </a:extLst>
          </p:cNvPr>
          <p:cNvSpPr>
            <a:spLocks noGrp="1"/>
          </p:cNvSpPr>
          <p:nvPr>
            <p:ph idx="1"/>
          </p:nvPr>
        </p:nvSpPr>
        <p:spPr>
          <a:xfrm>
            <a:off x="1510749" y="1497495"/>
            <a:ext cx="10152890" cy="4585252"/>
          </a:xfrm>
        </p:spPr>
        <p:txBody>
          <a:bodyPr>
            <a:noAutofit/>
          </a:bodyPr>
          <a:lstStyle/>
          <a:p>
            <a:pPr marL="0" marR="0" algn="r" rtl="1">
              <a:lnSpc>
                <a:spcPct val="150000"/>
              </a:lnSpc>
              <a:spcAft>
                <a:spcPts val="800"/>
              </a:spcAft>
            </a:pPr>
            <a:r>
              <a:rPr lang="fa-IR" sz="2200" dirty="0">
                <a:solidFill>
                  <a:srgbClr val="000000"/>
                </a:solidFill>
                <a:effectLst/>
                <a:latin typeface="Arial" panose="020B0604020202020204" pitchFamily="34" charset="0"/>
                <a:ea typeface="Calibri" panose="020F0502020204030204" pitchFamily="34" charset="0"/>
              </a:rPr>
              <a:t>یکی از موضوعات مهم و بحث برانگیز در ادبیات مالی تئوری اطلاعات نامتقارن می باشد.</a:t>
            </a:r>
            <a:endParaRPr lang="en-US" sz="2200" dirty="0">
              <a:effectLst/>
              <a:latin typeface="Arial" panose="020B0604020202020204" pitchFamily="34" charset="0"/>
              <a:ea typeface="Calibri" panose="020F0502020204030204" pitchFamily="34" charset="0"/>
            </a:endParaRPr>
          </a:p>
          <a:p>
            <a:r>
              <a:rPr lang="fa-IR" sz="2200" dirty="0">
                <a:solidFill>
                  <a:srgbClr val="000000"/>
                </a:solidFill>
                <a:effectLst/>
                <a:latin typeface="Arial" panose="020B0604020202020204" pitchFamily="34" charset="0"/>
                <a:ea typeface="Calibri" panose="020F0502020204030204" pitchFamily="34" charset="0"/>
              </a:rPr>
              <a:t>در دهه 1970 توسط سه محقق بزرگ اقتصادی، جرج آکرلوف، مایکل اسپنس و جوزف استیگلیتیز پایه های این تئوری کامل تر شد.</a:t>
            </a:r>
          </a:p>
          <a:p>
            <a:r>
              <a:rPr lang="fa-IR" sz="2200" dirty="0">
                <a:solidFill>
                  <a:srgbClr val="000000"/>
                </a:solidFill>
                <a:effectLst/>
                <a:latin typeface="Arial" panose="020B0604020202020204" pitchFamily="34" charset="0"/>
                <a:ea typeface="Calibri" panose="020F0502020204030204" pitchFamily="34" charset="0"/>
              </a:rPr>
              <a:t>جوزف استیگلیتیز برنده جایزه نوبل اقتصادی سال 2001 به خاطر ارایه فرضیه اطلاعات </a:t>
            </a:r>
          </a:p>
          <a:p>
            <a:pPr marL="0" indent="0">
              <a:buNone/>
            </a:pPr>
            <a:r>
              <a:rPr lang="fa-IR" sz="2200" dirty="0">
                <a:solidFill>
                  <a:srgbClr val="000000"/>
                </a:solidFill>
                <a:effectLst/>
                <a:latin typeface="Arial" panose="020B0604020202020204" pitchFamily="34" charset="0"/>
                <a:ea typeface="Calibri" panose="020F0502020204030204" pitchFamily="34" charset="0"/>
              </a:rPr>
              <a:t>نا متقارن جایزه نوبل را به خود اختصاص داد. او بیان می دارد حتی درجه کمی از نقص اطلاعات منجر به تغییرات خیلی بزرگی در نتایج اقتصادی می شود. نتایجی که بر اساس آن بازارها در مجموع خوب کار نمی کنند.</a:t>
            </a:r>
            <a:endParaRPr lang="en-US" sz="2200" dirty="0">
              <a:effectLst/>
              <a:latin typeface="Arial" panose="020B0604020202020204" pitchFamily="34" charset="0"/>
              <a:ea typeface="Calibri" panose="020F0502020204030204" pitchFamily="34" charset="0"/>
            </a:endParaRPr>
          </a:p>
          <a:p>
            <a:endParaRPr lang="en-US" sz="2400" dirty="0"/>
          </a:p>
        </p:txBody>
      </p:sp>
    </p:spTree>
    <p:extLst>
      <p:ext uri="{BB962C8B-B14F-4D97-AF65-F5344CB8AC3E}">
        <p14:creationId xmlns:p14="http://schemas.microsoft.com/office/powerpoint/2010/main" val="135367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5AD7C-FFC7-164B-A8AE-533E22C8B6EE}"/>
              </a:ext>
            </a:extLst>
          </p:cNvPr>
          <p:cNvSpPr>
            <a:spLocks noGrp="1"/>
          </p:cNvSpPr>
          <p:nvPr>
            <p:ph type="title"/>
          </p:nvPr>
        </p:nvSpPr>
        <p:spPr/>
        <p:txBody>
          <a:bodyPr/>
          <a:lstStyle/>
          <a:p>
            <a:pPr algn="r"/>
            <a:r>
              <a:rPr lang="fa-IR" b="1" dirty="0"/>
              <a:t>عدم تقارن اطلاعاتی</a:t>
            </a:r>
            <a:endParaRPr lang="en-US" b="1" dirty="0"/>
          </a:p>
        </p:txBody>
      </p:sp>
      <p:sp>
        <p:nvSpPr>
          <p:cNvPr id="3" name="Content Placeholder 2">
            <a:extLst>
              <a:ext uri="{FF2B5EF4-FFF2-40B4-BE49-F238E27FC236}">
                <a16:creationId xmlns:a16="http://schemas.microsoft.com/office/drawing/2014/main" id="{9F844C40-F0FE-5E80-1882-CFE72D1FA4C4}"/>
              </a:ext>
            </a:extLst>
          </p:cNvPr>
          <p:cNvSpPr>
            <a:spLocks noGrp="1"/>
          </p:cNvSpPr>
          <p:nvPr>
            <p:ph idx="1"/>
          </p:nvPr>
        </p:nvSpPr>
        <p:spPr>
          <a:xfrm>
            <a:off x="2592925" y="1905000"/>
            <a:ext cx="8915400" cy="3777622"/>
          </a:xfrm>
        </p:spPr>
        <p:txBody>
          <a:bodyPr>
            <a:normAutofit/>
          </a:bodyPr>
          <a:lstStyle/>
          <a:p>
            <a:r>
              <a:rPr lang="fa-IR" sz="2400" dirty="0">
                <a:solidFill>
                  <a:srgbClr val="000000"/>
                </a:solidFill>
                <a:effectLst/>
                <a:latin typeface="Arial" panose="020B0604020202020204" pitchFamily="34" charset="0"/>
                <a:ea typeface="Calibri" panose="020F0502020204030204" pitchFamily="34" charset="0"/>
              </a:rPr>
              <a:t>عدم تقارن اطلاعات به بررسی معاملاتی که در آن  یک طرف معامله اطلاعات بیشتریا بهتری از طرف دیگر دارد می پردازد. این پدیده باعث ایجاد یک نوع عدم توازن قدرت در معاملات می شود که گاهی اوقات می تواند، باعث خراب شدن معاملات یا در بدترین حالت به شکست بازار بینجامد. به عبارتی تفاوت در دسترسی به اطلاعات مربوطه، عدم تقارن اطلاعات نامیده می شود.</a:t>
            </a:r>
            <a:endParaRPr lang="en-US" sz="2400" dirty="0">
              <a:latin typeface="Arial" panose="020B0604020202020204" pitchFamily="34" charset="0"/>
            </a:endParaRPr>
          </a:p>
        </p:txBody>
      </p:sp>
    </p:spTree>
    <p:extLst>
      <p:ext uri="{BB962C8B-B14F-4D97-AF65-F5344CB8AC3E}">
        <p14:creationId xmlns:p14="http://schemas.microsoft.com/office/powerpoint/2010/main" val="677113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0CA5-2207-9619-683A-F757E08FE8D4}"/>
              </a:ext>
            </a:extLst>
          </p:cNvPr>
          <p:cNvSpPr>
            <a:spLocks noGrp="1"/>
          </p:cNvSpPr>
          <p:nvPr>
            <p:ph type="title"/>
          </p:nvPr>
        </p:nvSpPr>
        <p:spPr/>
        <p:txBody>
          <a:bodyPr/>
          <a:lstStyle/>
          <a:p>
            <a:pPr algn="r"/>
            <a:r>
              <a:rPr lang="fa-IR" dirty="0"/>
              <a:t>عدم تقارن اطلاعاتی</a:t>
            </a:r>
            <a:endParaRPr lang="en-US" dirty="0"/>
          </a:p>
        </p:txBody>
      </p:sp>
      <p:sp>
        <p:nvSpPr>
          <p:cNvPr id="3" name="Content Placeholder 2">
            <a:extLst>
              <a:ext uri="{FF2B5EF4-FFF2-40B4-BE49-F238E27FC236}">
                <a16:creationId xmlns:a16="http://schemas.microsoft.com/office/drawing/2014/main" id="{555A9893-A321-828A-5648-842A7B77E1BB}"/>
              </a:ext>
            </a:extLst>
          </p:cNvPr>
          <p:cNvSpPr>
            <a:spLocks noGrp="1"/>
          </p:cNvSpPr>
          <p:nvPr>
            <p:ph idx="1"/>
          </p:nvPr>
        </p:nvSpPr>
        <p:spPr>
          <a:xfrm>
            <a:off x="2345635" y="1417983"/>
            <a:ext cx="9477029" cy="4585252"/>
          </a:xfrm>
        </p:spPr>
        <p:txBody>
          <a:bodyPr>
            <a:normAutofit lnSpcReduction="10000"/>
          </a:bodyPr>
          <a:lstStyle/>
          <a:p>
            <a:r>
              <a:rPr lang="fa-IR" sz="2400" dirty="0">
                <a:solidFill>
                  <a:srgbClr val="000000"/>
                </a:solidFill>
                <a:effectLst/>
                <a:latin typeface="Arial" panose="020B0604020202020204" pitchFamily="34" charset="0"/>
                <a:ea typeface="Calibri" panose="020F0502020204030204" pitchFamily="34" charset="0"/>
              </a:rPr>
              <a:t>مثال: فروشنده اتومبیل مستعمل از عیب های وسیله نقلیه شان اطلاع دارند، در حالیکه خریدار غالبا از آن عیوب مطلع نیستند. زیرا صاحبان اتومبیل های بد، احتمال بیشتری دارد اتومبیل خود را بفروشد تا صاحبان اتومبیل های خوب، خریداران نگران  این امر هستند که اتومبیل نامرغوب و بد بدست آورند. کسی که بد شانس باشد و اتومبیل بد و</a:t>
            </a:r>
          </a:p>
          <a:p>
            <a:pPr marL="0" indent="0">
              <a:buNone/>
            </a:pPr>
            <a:r>
              <a:rPr lang="fa-IR" sz="2400" dirty="0">
                <a:solidFill>
                  <a:srgbClr val="000000"/>
                </a:solidFill>
                <a:effectLst/>
                <a:latin typeface="Arial" panose="020B0604020202020204" pitchFamily="34" charset="0"/>
                <a:ea typeface="Calibri" panose="020F0502020204030204" pitchFamily="34" charset="0"/>
              </a:rPr>
              <a:t> نا مرغوب بخرد، در آن صورت یک لمون خریده است. این اصطلاحی بود که توسط جرج اکرلوف برنده جایزه نوبل اقتصاد در مقاله مشهورش به نام بازار لیمونز به کار برد.</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371228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B7FA9-213C-C5DB-4BB5-F49DD7D3B376}"/>
              </a:ext>
            </a:extLst>
          </p:cNvPr>
          <p:cNvSpPr>
            <a:spLocks noGrp="1"/>
          </p:cNvSpPr>
          <p:nvPr>
            <p:ph type="title"/>
          </p:nvPr>
        </p:nvSpPr>
        <p:spPr/>
        <p:txBody>
          <a:bodyPr/>
          <a:lstStyle/>
          <a:p>
            <a:pPr algn="r"/>
            <a:r>
              <a:rPr lang="fa-IR" b="1" dirty="0"/>
              <a:t>انواع اطلاعات نامتقارن</a:t>
            </a:r>
            <a:endParaRPr lang="en-US" b="1" dirty="0"/>
          </a:p>
        </p:txBody>
      </p:sp>
      <p:sp>
        <p:nvSpPr>
          <p:cNvPr id="3" name="Content Placeholder 2">
            <a:extLst>
              <a:ext uri="{FF2B5EF4-FFF2-40B4-BE49-F238E27FC236}">
                <a16:creationId xmlns:a16="http://schemas.microsoft.com/office/drawing/2014/main" id="{35FE4B59-38EB-1FA1-DC84-E0C9CD87FB94}"/>
              </a:ext>
            </a:extLst>
          </p:cNvPr>
          <p:cNvSpPr>
            <a:spLocks noGrp="1"/>
          </p:cNvSpPr>
          <p:nvPr>
            <p:ph idx="1"/>
          </p:nvPr>
        </p:nvSpPr>
        <p:spPr>
          <a:xfrm>
            <a:off x="2592925" y="1905000"/>
            <a:ext cx="8915400" cy="3777622"/>
          </a:xfrm>
        </p:spPr>
        <p:txBody>
          <a:bodyPr>
            <a:normAutofit lnSpcReduction="10000"/>
          </a:bodyPr>
          <a:lstStyle/>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کژگزینی</a:t>
            </a:r>
            <a:endParaRPr lang="en-US" sz="2400" dirty="0">
              <a:effectLst/>
              <a:latin typeface="Arial" panose="020B0604020202020204" pitchFamily="34" charset="0"/>
              <a:ea typeface="Calibri" panose="020F0502020204030204" pitchFamily="34" charset="0"/>
            </a:endParaRPr>
          </a:p>
          <a:p>
            <a:pPr marL="228600"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سرچشمه بسیاری از مشکلات کژگزینی می باشد که قبل از انعقاد قرارداد بوجود </a:t>
            </a:r>
          </a:p>
          <a:p>
            <a:pPr marL="0" marR="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می آید. یک بانک ممکن است از وضعیت مالی مشتری ای که انتخاب می کند مطمئن نباشد اینجا بین طرفین قرارداد، اطلاعات نامتقارن وجود دارد. یک طرف قرارداد اطلاعاتی بیشتر از طرف دیگر دارد. با کاهش اطلاعات نامتقارن و شفاف سازی ممکن است کلیه طرف های قرارداد از وضعیت بهتری بهره مند شوند.</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026387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4E52E-327B-BE21-8441-28E190EC5C53}"/>
              </a:ext>
            </a:extLst>
          </p:cNvPr>
          <p:cNvSpPr>
            <a:spLocks noGrp="1"/>
          </p:cNvSpPr>
          <p:nvPr>
            <p:ph type="title"/>
          </p:nvPr>
        </p:nvSpPr>
        <p:spPr/>
        <p:txBody>
          <a:bodyPr/>
          <a:lstStyle/>
          <a:p>
            <a:pPr algn="r"/>
            <a:r>
              <a:rPr lang="fa-IR" b="1" dirty="0"/>
              <a:t>انواع اطلاعات نامتقارن</a:t>
            </a:r>
            <a:endParaRPr lang="en-US" b="1" dirty="0"/>
          </a:p>
        </p:txBody>
      </p:sp>
      <p:sp>
        <p:nvSpPr>
          <p:cNvPr id="3" name="Content Placeholder 2">
            <a:extLst>
              <a:ext uri="{FF2B5EF4-FFF2-40B4-BE49-F238E27FC236}">
                <a16:creationId xmlns:a16="http://schemas.microsoft.com/office/drawing/2014/main" id="{77C66C87-D0BC-F10B-FEED-DD2A9C96C0BD}"/>
              </a:ext>
            </a:extLst>
          </p:cNvPr>
          <p:cNvSpPr>
            <a:spLocks noGrp="1"/>
          </p:cNvSpPr>
          <p:nvPr>
            <p:ph idx="1"/>
          </p:nvPr>
        </p:nvSpPr>
        <p:spPr>
          <a:xfrm>
            <a:off x="1272209" y="1540189"/>
            <a:ext cx="10408394" cy="3777622"/>
          </a:xfrm>
        </p:spPr>
        <p:txBody>
          <a:bodyPr>
            <a:noAutofit/>
          </a:bodyPr>
          <a:lstStyle/>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کژمنشی</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نوع دوم اطلاعات نامتقارن، کژمنشی نامیده می شود که بعد از انعقاد قرارداد بوجود می آید. مشتریان بانک ها ممکن است تسهیلاتی را جهت فعالیت های تولیدی از بانک ها دریافت کنند ولی در فعالیتهای غیر تولیدی و ریسکی به کار گیرند. در بازار بیمه اتومبیل شرکت بیمه گر نمی داند شخصی که می خواهد ماشین خود را بیمه کند محتاط است یا بی احتیاط و ممکن است این نا آگاهی موجب ضرر بیمه گر شده یا بازار بیمه را بر هم زند.</a:t>
            </a:r>
            <a:endParaRPr lang="en-US" sz="2400" dirty="0">
              <a:effectLst/>
              <a:latin typeface="Arial" panose="020B0604020202020204" pitchFamily="34" charset="0"/>
              <a:ea typeface="Calibri" panose="020F0502020204030204" pitchFamily="34" charset="0"/>
            </a:endParaRPr>
          </a:p>
          <a:p>
            <a:r>
              <a:rPr lang="fa-IR" sz="2400" dirty="0">
                <a:solidFill>
                  <a:srgbClr val="000000"/>
                </a:solidFill>
                <a:effectLst/>
                <a:latin typeface="Arial" panose="020B0604020202020204" pitchFamily="34" charset="0"/>
                <a:ea typeface="Calibri" panose="020F0502020204030204" pitchFamily="34" charset="0"/>
              </a:rPr>
              <a:t>در تمام موارد اطلاعات نامتقارن بروز می کند، زیرا برخی از طرفین قرارداد نمی توانند فعالیتهایی را که طرفین دیگر انجام می دهند، مشاهده نمایند.</a:t>
            </a:r>
            <a:endParaRPr lang="en-US" sz="2400" dirty="0">
              <a:latin typeface="Arial" panose="020B0604020202020204" pitchFamily="34" charset="0"/>
            </a:endParaRPr>
          </a:p>
        </p:txBody>
      </p:sp>
    </p:spTree>
    <p:extLst>
      <p:ext uri="{BB962C8B-B14F-4D97-AF65-F5344CB8AC3E}">
        <p14:creationId xmlns:p14="http://schemas.microsoft.com/office/powerpoint/2010/main" val="4033596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9560B-3FFD-0BDA-4EC2-C1FCD7253A49}"/>
              </a:ext>
            </a:extLst>
          </p:cNvPr>
          <p:cNvSpPr>
            <a:spLocks noGrp="1"/>
          </p:cNvSpPr>
          <p:nvPr>
            <p:ph type="title"/>
          </p:nvPr>
        </p:nvSpPr>
        <p:spPr/>
        <p:txBody>
          <a:bodyPr>
            <a:normAutofit/>
          </a:bodyPr>
          <a:lstStyle/>
          <a:p>
            <a:pPr algn="r"/>
            <a:r>
              <a:rPr lang="fa-IR" b="1" dirty="0">
                <a:effectLst/>
                <a:latin typeface="Arial" panose="020B0604020202020204" pitchFamily="34" charset="0"/>
                <a:ea typeface="Calibri" panose="020F0502020204030204" pitchFamily="34" charset="0"/>
              </a:rPr>
              <a:t> راه حل مشکل اطلاعات نامتقارن </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68BD9A90-6FC6-861E-4A77-00E52D0E0961}"/>
              </a:ext>
            </a:extLst>
          </p:cNvPr>
          <p:cNvSpPr>
            <a:spLocks noGrp="1"/>
          </p:cNvSpPr>
          <p:nvPr>
            <p:ph idx="1"/>
          </p:nvPr>
        </p:nvSpPr>
        <p:spPr>
          <a:xfrm>
            <a:off x="1570383" y="1540189"/>
            <a:ext cx="10252281" cy="3777622"/>
          </a:xfrm>
        </p:spPr>
        <p:txBody>
          <a:bodyPr>
            <a:noAutofit/>
          </a:bodyPr>
          <a:lstStyle/>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دو راه حل برای معضل پدیده اطلاعات نامتقارن وجود دارد:</a:t>
            </a:r>
          </a:p>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علامت دهی(سیگنالینگ)</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علامت دادن اقدامی است که توسط فرد مطلع انجام می شود تا برای فرد کم اطلاع  در معامله اطلاعاتی بفرستد تا از بروز انتخاب نامناسب جلوگیری شود. بنگاه ها برای تبلیغات خرج می کنند تا به مشتریان بالقوه علامت دهند که محصولات با کیفیت بالا دارند.</a:t>
            </a:r>
            <a:endParaRPr lang="en-US" sz="2400" dirty="0">
              <a:effectLst/>
              <a:latin typeface="Arial" panose="020B0604020202020204" pitchFamily="34" charset="0"/>
              <a:ea typeface="Calibri" panose="020F0502020204030204" pitchFamily="34" charset="0"/>
            </a:endParaRPr>
          </a:p>
          <a:p>
            <a:r>
              <a:rPr lang="fa-IR" sz="2400" dirty="0">
                <a:solidFill>
                  <a:srgbClr val="000000"/>
                </a:solidFill>
                <a:effectLst/>
                <a:latin typeface="Arial" panose="020B0604020202020204" pitchFamily="34" charset="0"/>
                <a:ea typeface="Calibri" panose="020F0502020204030204" pitchFamily="34" charset="0"/>
              </a:rPr>
              <a:t>تئوری علامت دهی نشان می دهد که چگونه این عدم تقارن می تواند به وسیله یک بخش که اطلاعات بیشتری به دیگران می دهد کاهش یابد.</a:t>
            </a:r>
            <a:endParaRPr lang="en-US" sz="2400" dirty="0">
              <a:latin typeface="Arial" panose="020B0604020202020204" pitchFamily="34" charset="0"/>
            </a:endParaRPr>
          </a:p>
        </p:txBody>
      </p:sp>
    </p:spTree>
    <p:extLst>
      <p:ext uri="{BB962C8B-B14F-4D97-AF65-F5344CB8AC3E}">
        <p14:creationId xmlns:p14="http://schemas.microsoft.com/office/powerpoint/2010/main" val="1907592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178AF-28E5-D504-CF3F-FCC7F7F05090}"/>
              </a:ext>
            </a:extLst>
          </p:cNvPr>
          <p:cNvSpPr>
            <a:spLocks noGrp="1"/>
          </p:cNvSpPr>
          <p:nvPr>
            <p:ph type="title"/>
          </p:nvPr>
        </p:nvSpPr>
        <p:spPr/>
        <p:txBody>
          <a:bodyPr/>
          <a:lstStyle/>
          <a:p>
            <a:pPr algn="r"/>
            <a:r>
              <a:rPr lang="fa-IR" b="1" dirty="0">
                <a:effectLst/>
                <a:latin typeface="Times New Roman" panose="02020603050405020304" pitchFamily="18" charset="0"/>
                <a:ea typeface="Calibri" panose="020F0502020204030204" pitchFamily="34" charset="0"/>
                <a:cs typeface="B Nazanin"/>
              </a:rPr>
              <a:t> </a:t>
            </a:r>
            <a:r>
              <a:rPr lang="fa-IR" b="1" dirty="0">
                <a:effectLst/>
                <a:latin typeface="Arial" panose="020B0604020202020204" pitchFamily="34" charset="0"/>
                <a:ea typeface="Calibri" panose="020F0502020204030204" pitchFamily="34" charset="0"/>
              </a:rPr>
              <a:t>راه حل مشکل اطلاعات نامتقارن </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3AE4EDEF-9819-14F8-9138-2DDA73F087B3}"/>
              </a:ext>
            </a:extLst>
          </p:cNvPr>
          <p:cNvSpPr>
            <a:spLocks noGrp="1"/>
          </p:cNvSpPr>
          <p:nvPr>
            <p:ph idx="1"/>
          </p:nvPr>
        </p:nvSpPr>
        <p:spPr>
          <a:xfrm>
            <a:off x="2231404" y="1905000"/>
            <a:ext cx="8915400" cy="3777622"/>
          </a:xfrm>
        </p:spPr>
        <p:txBody>
          <a:bodyPr>
            <a:normAutofit lnSpcReduction="10000"/>
          </a:bodyPr>
          <a:lstStyle/>
          <a:p>
            <a:pPr marL="0" marR="0" lvl="0" indent="0" algn="r" rtl="1">
              <a:lnSpc>
                <a:spcPct val="150000"/>
              </a:lnSpc>
              <a:spcAft>
                <a:spcPts val="800"/>
              </a:spcAft>
              <a:buNone/>
            </a:pPr>
            <a:r>
              <a:rPr lang="fa-IR" sz="2400" dirty="0">
                <a:solidFill>
                  <a:srgbClr val="000000"/>
                </a:solidFill>
                <a:effectLst/>
                <a:latin typeface="Arial" panose="020B0604020202020204" pitchFamily="34" charset="0"/>
                <a:ea typeface="Calibri" panose="020F0502020204030204" pitchFamily="34" charset="0"/>
              </a:rPr>
              <a:t>غربال گری(اسکرینینک)</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در غربال گری طرف غیر مطلع اقداماتی انجام می دهد که طرف مطلع را برای آشکار سازی اطلاعات خصوصی اش ترغیب می کند. یعنی اقدامی که توسط فرد کم اطلاع برای دریافت آگاهی  و اطلاعات از فرد آگاه صورت می گیرد.</a:t>
            </a:r>
            <a:endParaRPr lang="en-US" sz="2400" dirty="0">
              <a:effectLst/>
              <a:latin typeface="Arial" panose="020B0604020202020204" pitchFamily="34" charset="0"/>
              <a:ea typeface="Calibri" panose="020F0502020204030204" pitchFamily="34" charset="0"/>
            </a:endParaRPr>
          </a:p>
          <a:p>
            <a:pPr marL="360045" marR="0" algn="r" rtl="1">
              <a:lnSpc>
                <a:spcPct val="150000"/>
              </a:lnSpc>
              <a:spcAft>
                <a:spcPts val="800"/>
              </a:spcAft>
            </a:pPr>
            <a:r>
              <a:rPr lang="fa-IR" sz="2400" dirty="0">
                <a:solidFill>
                  <a:srgbClr val="000000"/>
                </a:solidFill>
                <a:effectLst/>
                <a:latin typeface="Arial" panose="020B0604020202020204" pitchFamily="34" charset="0"/>
                <a:ea typeface="Calibri" panose="020F0502020204030204" pitchFamily="34" charset="0"/>
              </a:rPr>
              <a:t>مثلا کار فرما برای استخدام نیروی کار از آنها مصاحبه و آزمون ورودی می گیرد تا از توانایی و اطلاعاتی که نسبت به آنها مطلع نیستند، باخبر شوند.</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70678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215" y="590656"/>
            <a:ext cx="10193397" cy="1280890"/>
          </a:xfrm>
        </p:spPr>
        <p:txBody>
          <a:bodyPr/>
          <a:lstStyle/>
          <a:p>
            <a:pPr algn="r" rtl="1"/>
            <a:r>
              <a:rPr lang="fa-IR" b="1" dirty="0"/>
              <a:t>مقدمه</a:t>
            </a:r>
            <a:endParaRPr lang="en-US" b="1" dirty="0"/>
          </a:p>
        </p:txBody>
      </p:sp>
      <p:sp>
        <p:nvSpPr>
          <p:cNvPr id="3" name="Content Placeholder 2"/>
          <p:cNvSpPr>
            <a:spLocks noGrp="1"/>
          </p:cNvSpPr>
          <p:nvPr>
            <p:ph idx="1"/>
          </p:nvPr>
        </p:nvSpPr>
        <p:spPr>
          <a:xfrm>
            <a:off x="1105593" y="1637607"/>
            <a:ext cx="10399019" cy="4273615"/>
          </a:xfrm>
        </p:spPr>
        <p:txBody>
          <a:bodyPr/>
          <a:lstStyle/>
          <a:p>
            <a:pPr algn="just" rtl="1">
              <a:lnSpc>
                <a:spcPct val="150000"/>
              </a:lnSpc>
            </a:pPr>
            <a:r>
              <a:rPr lang="ar-SA" sz="2400" dirty="0"/>
              <a:t>اقتصاد اطلاعات مقوله ای وسیع و گسترده، چند وجهی و مفاهیمی در حال تحول می باشد که در آن فرایندهای تولید، توزیع و انتشار، ذخیره سازی، مصرف اطلاعات و دانش، انتقال نمادها و کلیه درآمدهایی که به طور مستقیم یا غیرمستقیم از این طریق به دست می آید مورد تجزیه و تحلیل قرارمی گیرند.</a:t>
            </a:r>
            <a:r>
              <a:rPr lang="fa-IR" sz="2400" dirty="0"/>
              <a:t> </a:t>
            </a:r>
          </a:p>
          <a:p>
            <a:pPr algn="just" rtl="1">
              <a:lnSpc>
                <a:spcPct val="150000"/>
              </a:lnSpc>
            </a:pPr>
            <a:endParaRPr lang="fa-IR" sz="2800" dirty="0"/>
          </a:p>
          <a:p>
            <a:pPr algn="r" rtl="1">
              <a:lnSpc>
                <a:spcPct val="150000"/>
              </a:lnSpc>
            </a:pPr>
            <a:endParaRPr lang="en-US" dirty="0"/>
          </a:p>
        </p:txBody>
      </p:sp>
    </p:spTree>
    <p:extLst>
      <p:ext uri="{BB962C8B-B14F-4D97-AF65-F5344CB8AC3E}">
        <p14:creationId xmlns:p14="http://schemas.microsoft.com/office/powerpoint/2010/main" val="375025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12ED7-F732-3CBB-4339-2B44BB205A5E}"/>
              </a:ext>
            </a:extLst>
          </p:cNvPr>
          <p:cNvSpPr>
            <a:spLocks noGrp="1"/>
          </p:cNvSpPr>
          <p:nvPr>
            <p:ph type="title"/>
          </p:nvPr>
        </p:nvSpPr>
        <p:spPr/>
        <p:txBody>
          <a:bodyPr/>
          <a:lstStyle/>
          <a:p>
            <a:pPr algn="r"/>
            <a:r>
              <a:rPr lang="ar-SA" b="1" dirty="0">
                <a:effectLst/>
                <a:latin typeface="Arial" panose="020B0604020202020204" pitchFamily="34" charset="0"/>
                <a:ea typeface="Times New Roman" panose="02020603050405020304" pitchFamily="18" charset="0"/>
              </a:rPr>
              <a:t>انقلاب اطلاعات</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D7997178-0EA0-F809-97F7-1546EF76570E}"/>
              </a:ext>
            </a:extLst>
          </p:cNvPr>
          <p:cNvSpPr>
            <a:spLocks noGrp="1"/>
          </p:cNvSpPr>
          <p:nvPr>
            <p:ph idx="1"/>
          </p:nvPr>
        </p:nvSpPr>
        <p:spPr/>
        <p:txBody>
          <a:bodyPr>
            <a:normAutofit/>
          </a:bodyPr>
          <a:lstStyle/>
          <a:p>
            <a:pPr marL="0" marR="0" algn="r" rtl="1">
              <a:lnSpc>
                <a:spcPct val="150000"/>
              </a:lnSpc>
              <a:spcAft>
                <a:spcPts val="800"/>
              </a:spcAft>
            </a:pPr>
            <a:r>
              <a:rPr lang="ar-SA" sz="2400" strike="noStrike" dirty="0">
                <a:solidFill>
                  <a:schemeClr val="tx1"/>
                </a:solidFill>
                <a:effectLst/>
                <a:latin typeface="Arial" panose="020B0604020202020204" pitchFamily="34" charset="0"/>
                <a:ea typeface="Times New Roman" panose="02020603050405020304" pitchFamily="18" charset="0"/>
                <a:hlinkClick r:id="rId2" tooltip="انقلاب اطلاعات">
                  <a:extLst>
                    <a:ext uri="{A12FA001-AC4F-418D-AE19-62706E023703}">
                      <ahyp:hlinkClr xmlns:ahyp="http://schemas.microsoft.com/office/drawing/2018/hyperlinkcolor" val="tx"/>
                    </a:ext>
                  </a:extLst>
                </a:hlinkClick>
              </a:rPr>
              <a:t>انقلاب اطلاعات</a:t>
            </a:r>
            <a:r>
              <a:rPr lang="ar-SA"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را مجموعه ای از دگرگونی های اساسی در حوزه اطلاعات و اطلاع رسانی تعریف کرده اند که سرعت فوق العاده، گستردگی و وسعت انتشار آزاد مطالب، مهم  ترین ویژگی آن است. </a:t>
            </a:r>
            <a:endParaRPr lang="fa-IR" sz="2400" dirty="0">
              <a:solidFill>
                <a:srgbClr val="000000"/>
              </a:solidFill>
              <a:effectLst/>
              <a:latin typeface="Arial" panose="020B0604020202020204" pitchFamily="34" charset="0"/>
              <a:ea typeface="Times New Roman" panose="02020603050405020304" pitchFamily="18" charset="0"/>
            </a:endParaRPr>
          </a:p>
          <a:p>
            <a:pPr marL="0" marR="0" algn="r" rtl="1">
              <a:lnSpc>
                <a:spcPct val="150000"/>
              </a:lnSpc>
              <a:spcAft>
                <a:spcPts val="800"/>
              </a:spcAft>
            </a:pPr>
            <a:r>
              <a:rPr lang="ar-SA" sz="2400" dirty="0">
                <a:solidFill>
                  <a:srgbClr val="000000"/>
                </a:solidFill>
                <a:effectLst/>
                <a:latin typeface="Arial" panose="020B0604020202020204" pitchFamily="34" charset="0"/>
                <a:ea typeface="Times New Roman" panose="02020603050405020304" pitchFamily="18" charset="0"/>
              </a:rPr>
              <a:t>انقلاب اطلاعاتی را تجمیع کامپیوترها، رسانه ها و تشکیل شدن محیط اطلاعاتی جهانی تعریف می کنند که در این محیط همه اطلاعات به طور فراگیر و خیلی سریع در دسترس افراد بسیار و دولت ها قرار می گیرد.</a:t>
            </a:r>
            <a:endParaRPr lang="en-US" sz="2400" dirty="0">
              <a:latin typeface="Arial" panose="020B0604020202020204" pitchFamily="34" charset="0"/>
            </a:endParaRPr>
          </a:p>
        </p:txBody>
      </p:sp>
    </p:spTree>
    <p:extLst>
      <p:ext uri="{BB962C8B-B14F-4D97-AF65-F5344CB8AC3E}">
        <p14:creationId xmlns:p14="http://schemas.microsoft.com/office/powerpoint/2010/main" val="1638169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32D34-4694-641B-51A9-2BD746F0D10E}"/>
              </a:ext>
            </a:extLst>
          </p:cNvPr>
          <p:cNvSpPr>
            <a:spLocks noGrp="1"/>
          </p:cNvSpPr>
          <p:nvPr>
            <p:ph type="title"/>
          </p:nvPr>
        </p:nvSpPr>
        <p:spPr/>
        <p:txBody>
          <a:bodyPr/>
          <a:lstStyle/>
          <a:p>
            <a:pPr algn="r"/>
            <a:r>
              <a:rPr lang="ar-SA" b="1" dirty="0">
                <a:effectLst/>
                <a:latin typeface="Arial" panose="020B0604020202020204" pitchFamily="34" charset="0"/>
                <a:ea typeface="Times New Roman" panose="02020603050405020304" pitchFamily="18" charset="0"/>
              </a:rPr>
              <a:t>انقلاب اطلاعات</a:t>
            </a:r>
            <a:endParaRPr lang="en-US" dirty="0">
              <a:latin typeface="Arial" panose="020B0604020202020204" pitchFamily="34" charset="0"/>
            </a:endParaRPr>
          </a:p>
        </p:txBody>
      </p:sp>
      <p:sp>
        <p:nvSpPr>
          <p:cNvPr id="3" name="Content Placeholder 2">
            <a:extLst>
              <a:ext uri="{FF2B5EF4-FFF2-40B4-BE49-F238E27FC236}">
                <a16:creationId xmlns:a16="http://schemas.microsoft.com/office/drawing/2014/main" id="{FC873E1F-EB51-95D0-FB85-43C3DEFAFE8C}"/>
              </a:ext>
            </a:extLst>
          </p:cNvPr>
          <p:cNvSpPr>
            <a:spLocks noGrp="1"/>
          </p:cNvSpPr>
          <p:nvPr>
            <p:ph idx="1"/>
          </p:nvPr>
        </p:nvSpPr>
        <p:spPr>
          <a:xfrm>
            <a:off x="1351722" y="1490870"/>
            <a:ext cx="10152890" cy="4420352"/>
          </a:xfrm>
        </p:spPr>
        <p:txBody>
          <a:bodyPr>
            <a:normAutofit lnSpcReduction="10000"/>
          </a:bodyPr>
          <a:lstStyle/>
          <a:p>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انقلاب اطلاعات">
                  <a:extLst>
                    <a:ext uri="{A12FA001-AC4F-418D-AE19-62706E023703}">
                      <ahyp:hlinkClr xmlns:ahyp="http://schemas.microsoft.com/office/drawing/2018/hyperlinkcolor" val="tx"/>
                    </a:ext>
                  </a:extLst>
                </a:hlinkClick>
              </a:rPr>
              <a:t>انقلاب اطلاعات</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موضوع نسبتاً جدیدی در ادبیات علمی است. بسیاری از صاحبنظران انقلاب اطلاعات را چیزی شبیه </a:t>
            </a:r>
            <a:r>
              <a:rPr lang="ar-SA" sz="2400" u="none" strike="noStrike" dirty="0">
                <a:solidFill>
                  <a:schemeClr val="tx1"/>
                </a:solidFill>
                <a:effectLst/>
                <a:latin typeface="Arial" panose="020B0604020202020204" pitchFamily="34" charset="0"/>
                <a:ea typeface="Times New Roman" panose="02020603050405020304" pitchFamily="18" charset="0"/>
                <a:hlinkClick r:id="rId3" tooltip="انقلاب صنعتی">
                  <a:extLst>
                    <a:ext uri="{A12FA001-AC4F-418D-AE19-62706E023703}">
                      <ahyp:hlinkClr xmlns:ahyp="http://schemas.microsoft.com/office/drawing/2018/hyperlinkcolor" val="tx"/>
                    </a:ext>
                  </a:extLst>
                </a:hlinkClick>
              </a:rPr>
              <a:t>انقلاب صنعتی</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ارزیابی کرده‌اند و اساساً انقلاب ابررسانه و اطلاعات را بعد از انقلاب صنعتی، انقلاب برق،انقلاب نفت و انقلاب الکترونیک، پنجمین </a:t>
            </a:r>
            <a:r>
              <a:rPr lang="ar-SA" sz="2400" u="none" strike="noStrike" dirty="0">
                <a:solidFill>
                  <a:schemeClr val="tx1"/>
                </a:solidFill>
                <a:effectLst/>
                <a:latin typeface="Arial" panose="020B0604020202020204" pitchFamily="34" charset="0"/>
                <a:ea typeface="Times New Roman" panose="02020603050405020304" pitchFamily="18" charset="0"/>
                <a:hlinkClick r:id="rId4" tooltip="انقلاب علمی">
                  <a:extLst>
                    <a:ext uri="{A12FA001-AC4F-418D-AE19-62706E023703}">
                      <ahyp:hlinkClr xmlns:ahyp="http://schemas.microsoft.com/office/drawing/2018/hyperlinkcolor" val="tx"/>
                    </a:ext>
                  </a:extLst>
                </a:hlinkClick>
              </a:rPr>
              <a:t>انقلاب علمی</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بشر بعد از رنسانس می‌دانند و اعتقاد دارند که این تحول، شیوة تولید، توزیع و مصرف اطلاعات را دگرگون ساخته‌ است. یکی از جنبه‌های مهم و اساسی این انقلاب اقتصاد اطلاعات است زیرا اثرات اقتصادی انقلاب اطلاعات بسیار شگرف بوده ‌است</a:t>
            </a:r>
            <a:r>
              <a:rPr lang="en-US" sz="2400" dirty="0">
                <a:solidFill>
                  <a:srgbClr val="000000"/>
                </a:solidFill>
                <a:effectLst/>
                <a:latin typeface="Arial" panose="020B0604020202020204" pitchFamily="34" charset="0"/>
                <a:ea typeface="Times New Roman" panose="02020603050405020304" pitchFamily="18" charset="0"/>
              </a:rPr>
              <a:t>.</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945840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EE400-E13C-DA64-ADA7-AFE183FF13AE}"/>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27F4D75C-BD87-8A1A-46B7-5B5047EB0867}"/>
              </a:ext>
            </a:extLst>
          </p:cNvPr>
          <p:cNvSpPr>
            <a:spLocks noGrp="1"/>
          </p:cNvSpPr>
          <p:nvPr>
            <p:ph idx="1"/>
          </p:nvPr>
        </p:nvSpPr>
        <p:spPr>
          <a:xfrm>
            <a:off x="967408" y="1540189"/>
            <a:ext cx="10629969" cy="3777622"/>
          </a:xfrm>
        </p:spPr>
        <p:txBody>
          <a:bodyPr>
            <a:noAutofit/>
          </a:bodyPr>
          <a:lstStyle/>
          <a:p>
            <a:pPr marL="0" marR="0" algn="just" rtl="1">
              <a:lnSpc>
                <a:spcPct val="150000"/>
              </a:lnSpc>
              <a:spcAft>
                <a:spcPts val="800"/>
              </a:spcAft>
            </a:pPr>
            <a:r>
              <a:rPr lang="ar-SA" sz="2400" dirty="0">
                <a:solidFill>
                  <a:schemeClr val="tx1"/>
                </a:solidFill>
                <a:effectLst/>
                <a:latin typeface="Arial" panose="020B0604020202020204" pitchFamily="34" charset="0"/>
                <a:ea typeface="Times New Roman" panose="02020603050405020304" pitchFamily="18" charset="0"/>
              </a:rPr>
              <a:t>با نگاهی به تاریخ علم اقتصاد، متوجه می‌شویم که موضوع اطلاعات تقریباً در مورد تمامی مسائل علم اقتصاد شایع است. بنابراین می‌توان مساله اطلاعات را دغدغه‌ای به قدمت علم اقتصاد مدرن دانست.</a:t>
            </a:r>
            <a:endParaRPr lang="en-US" sz="2400" dirty="0">
              <a:solidFill>
                <a:schemeClr val="tx1"/>
              </a:solidFill>
              <a:effectLst/>
              <a:latin typeface="Arial" panose="020B0604020202020204" pitchFamily="34" charset="0"/>
              <a:ea typeface="Calibri" panose="020F0502020204030204" pitchFamily="34" charset="0"/>
            </a:endParaRPr>
          </a:p>
          <a:p>
            <a:r>
              <a:rPr lang="ar-SA" sz="2400" dirty="0">
                <a:solidFill>
                  <a:schemeClr val="tx1"/>
                </a:solidFill>
                <a:effectLst/>
                <a:latin typeface="Arial" panose="020B0604020202020204" pitchFamily="34" charset="0"/>
                <a:ea typeface="Calibri" panose="020F0502020204030204" pitchFamily="34" charset="0"/>
              </a:rPr>
              <a:t>ريشه هاي اقتصادي اطلاعات را بايستي در انقلاب اطلاعاتي جست كه با دگرگوني شرايط توليد</a:t>
            </a:r>
            <a:r>
              <a:rPr lang="en-US" sz="2400" dirty="0">
                <a:solidFill>
                  <a:schemeClr val="tx1"/>
                </a:solidFill>
                <a:effectLst/>
                <a:latin typeface="Arial" panose="020B0604020202020204" pitchFamily="34" charset="0"/>
                <a:ea typeface="Calibri" panose="020F0502020204030204" pitchFamily="34" charset="0"/>
              </a:rPr>
              <a:t> »</a:t>
            </a:r>
            <a:r>
              <a:rPr lang="ar-SA" sz="2400" dirty="0">
                <a:solidFill>
                  <a:schemeClr val="tx1"/>
                </a:solidFill>
                <a:effectLst/>
                <a:latin typeface="Arial" panose="020B0604020202020204" pitchFamily="34" charset="0"/>
                <a:ea typeface="Calibri" panose="020F0502020204030204" pitchFamily="34" charset="0"/>
              </a:rPr>
              <a:t>صنعتي موجب توسعة اقتصادي بر اساس دستيابي به اطلاعات يا معرفت ها مي شود و از طريق توسعة آموزش و دگرگوني تكنولوژيهاي ارتباطات و اطلاعات گسترش مي یابد."</a:t>
            </a:r>
            <a:endParaRPr lang="en-US"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1591148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557C-B578-9A06-B14B-FA4E7886FDE5}"/>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FC271005-B353-AB21-A8C7-B81A2467B470}"/>
              </a:ext>
            </a:extLst>
          </p:cNvPr>
          <p:cNvSpPr>
            <a:spLocks noGrp="1"/>
          </p:cNvSpPr>
          <p:nvPr>
            <p:ph idx="1"/>
          </p:nvPr>
        </p:nvSpPr>
        <p:spPr>
          <a:xfrm>
            <a:off x="993913" y="1540188"/>
            <a:ext cx="10514412" cy="4979881"/>
          </a:xfrm>
        </p:spPr>
        <p:txBody>
          <a:bodyPr>
            <a:normAutofit lnSpcReduction="10000"/>
          </a:bodyPr>
          <a:lstStyle/>
          <a:p>
            <a:r>
              <a:rPr lang="ar-SA" sz="2400" dirty="0">
                <a:solidFill>
                  <a:srgbClr val="000000"/>
                </a:solidFill>
                <a:effectLst/>
                <a:latin typeface="Arial" panose="020B0604020202020204" pitchFamily="34" charset="0"/>
                <a:ea typeface="Times New Roman" panose="02020603050405020304" pitchFamily="18" charset="0"/>
              </a:rPr>
              <a:t>بحث دربارة نقش</a:t>
            </a:r>
            <a:r>
              <a:rPr lang="ar-SA" sz="2400" dirty="0">
                <a:solidFill>
                  <a:schemeClr val="tx1"/>
                </a:solidFill>
                <a:effectLst/>
                <a:latin typeface="Arial" panose="020B0604020202020204" pitchFamily="34" charset="0"/>
                <a:ea typeface="Times New Roman" panose="02020603050405020304" pitchFamily="18" charset="0"/>
              </a:rPr>
              <a:t> </a:t>
            </a:r>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اطلاعات">
                  <a:extLst>
                    <a:ext uri="{A12FA001-AC4F-418D-AE19-62706E023703}">
                      <ahyp:hlinkClr xmlns:ahyp="http://schemas.microsoft.com/office/drawing/2018/hyperlinkcolor" val="tx"/>
                    </a:ext>
                  </a:extLst>
                </a:hlinkClick>
              </a:rPr>
              <a:t>اطلاعات</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در</a:t>
            </a:r>
            <a:r>
              <a:rPr lang="ar-SA" sz="2400" u="sng" dirty="0">
                <a:solidFill>
                  <a:srgbClr val="000000"/>
                </a:solidFill>
                <a:effectLst/>
                <a:latin typeface="Arial" panose="020B0604020202020204" pitchFamily="34" charset="0"/>
                <a:ea typeface="Times New Roman" panose="02020603050405020304" pitchFamily="18" charset="0"/>
              </a:rPr>
              <a:t> </a:t>
            </a:r>
            <a:r>
              <a:rPr lang="ar-SA" sz="2400" u="sng" strike="noStrike" dirty="0">
                <a:solidFill>
                  <a:schemeClr val="tx1"/>
                </a:solidFill>
                <a:effectLst/>
                <a:latin typeface="Arial" panose="020B0604020202020204" pitchFamily="34" charset="0"/>
                <a:ea typeface="Times New Roman" panose="02020603050405020304" pitchFamily="18" charset="0"/>
                <a:hlinkClick r:id="rId3" tooltip="اقتصاد">
                  <a:extLst>
                    <a:ext uri="{A12FA001-AC4F-418D-AE19-62706E023703}">
                      <ahyp:hlinkClr xmlns:ahyp="http://schemas.microsoft.com/office/drawing/2018/hyperlinkcolor" val="tx"/>
                    </a:ext>
                  </a:extLst>
                </a:hlinkClick>
              </a:rPr>
              <a:t>اقتصاد</a:t>
            </a:r>
            <a:r>
              <a:rPr lang="ar-SA" sz="2400" dirty="0">
                <a:solidFill>
                  <a:srgbClr val="000000"/>
                </a:solidFill>
                <a:effectLst/>
                <a:latin typeface="Arial" panose="020B0604020202020204" pitchFamily="34" charset="0"/>
                <a:ea typeface="Times New Roman" panose="02020603050405020304" pitchFamily="18" charset="0"/>
              </a:rPr>
              <a:t>، از بازاندیشی و زیر سؤال بردن یکی از فرض‌های نظریه رقابت کامل در بازار شروع شد. این فرض بر این مبنا است که تمام شرکت کنندگان در بازار، از تمام قیمت‌ها و تمام اطلاعات فناورانه مربوط، اطلاعات کامل دارند. بدین معنا که از یک سو، بنگاه‌ها، قیمت‌های تمام کالاهایی را که احتمالاً می‌توانند تولید کنند و فناوری تولید این کالاها و نیز قیمتی که در آن می‌توانند نهاده‌های لازم را خریداری کنند، می‌دانند. از سوی دیگر، تمام افراد هم از قیمت‌هایی که در آن می‌توانند تمام کالاها را خریداری کنند و منابع شان را به‌طورکلی و به خصوص نیروی کارشان را بفروشند، آگاه هستند. </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597700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B78FE-8D3A-DB5B-A343-748ABB4EF36C}"/>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C1E61FF5-B7A2-C0AE-6A48-759E647312D0}"/>
              </a:ext>
            </a:extLst>
          </p:cNvPr>
          <p:cNvSpPr>
            <a:spLocks noGrp="1"/>
          </p:cNvSpPr>
          <p:nvPr>
            <p:ph idx="1"/>
          </p:nvPr>
        </p:nvSpPr>
        <p:spPr>
          <a:xfrm>
            <a:off x="2589212" y="1540189"/>
            <a:ext cx="8915400" cy="3777622"/>
          </a:xfrm>
        </p:spPr>
        <p:txBody>
          <a:bodyPr/>
          <a:lstStyle/>
          <a:p>
            <a:pPr marL="0" marR="0" algn="r" rtl="1">
              <a:lnSpc>
                <a:spcPct val="150000"/>
              </a:lnSpc>
              <a:spcAft>
                <a:spcPts val="800"/>
              </a:spcAft>
            </a:pPr>
            <a:r>
              <a:rPr lang="ar-SA" sz="2400" strike="noStrike" dirty="0">
                <a:solidFill>
                  <a:schemeClr val="tx1"/>
                </a:solidFill>
                <a:effectLst/>
                <a:latin typeface="Arial" panose="020B0604020202020204" pitchFamily="34" charset="0"/>
                <a:ea typeface="Times New Roman" panose="02020603050405020304" pitchFamily="18" charset="0"/>
                <a:hlinkClick r:id="rId2" tooltip="فردریش هایک">
                  <a:extLst>
                    <a:ext uri="{A12FA001-AC4F-418D-AE19-62706E023703}">
                      <ahyp:hlinkClr xmlns:ahyp="http://schemas.microsoft.com/office/drawing/2018/hyperlinkcolor" val="tx"/>
                    </a:ext>
                  </a:extLst>
                </a:hlinkClick>
              </a:rPr>
              <a:t>فردریش هایک</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در مقاله پیشگام خود در سال </a:t>
            </a:r>
            <a:r>
              <a:rPr lang="fa-IR" sz="2400" dirty="0">
                <a:solidFill>
                  <a:srgbClr val="000000"/>
                </a:solidFill>
                <a:effectLst/>
                <a:latin typeface="Arial" panose="020B0604020202020204" pitchFamily="34" charset="0"/>
                <a:ea typeface="Times New Roman" panose="02020603050405020304" pitchFamily="18" charset="0"/>
              </a:rPr>
              <a:t>۱۹۴۵</a:t>
            </a:r>
            <a:r>
              <a:rPr lang="ar-SA" sz="2400" dirty="0">
                <a:solidFill>
                  <a:srgbClr val="000000"/>
                </a:solidFill>
                <a:effectLst/>
                <a:latin typeface="Arial" panose="020B0604020202020204" pitchFamily="34" charset="0"/>
                <a:ea typeface="Times New Roman" panose="02020603050405020304" pitchFamily="18" charset="0"/>
              </a:rPr>
              <a:t> معتقد است: «ما باید به نظام قیمت به عنوان مکانیزم </a:t>
            </a:r>
            <a:r>
              <a:rPr lang="ar-SA" sz="2400" u="none" strike="noStrike" dirty="0">
                <a:solidFill>
                  <a:schemeClr val="tx1"/>
                </a:solidFill>
                <a:effectLst/>
                <a:latin typeface="Arial" panose="020B0604020202020204" pitchFamily="34" charset="0"/>
                <a:ea typeface="Times New Roman" panose="02020603050405020304" pitchFamily="18" charset="0"/>
                <a:hlinkClick r:id="rId3" tooltip="انتقال اطلاعات">
                  <a:extLst>
                    <a:ext uri="{A12FA001-AC4F-418D-AE19-62706E023703}">
                      <ahyp:hlinkClr xmlns:ahyp="http://schemas.microsoft.com/office/drawing/2018/hyperlinkcolor" val="tx"/>
                    </a:ext>
                  </a:extLst>
                </a:hlinkClick>
              </a:rPr>
              <a:t>انتقال اطلاعات</a:t>
            </a:r>
            <a:r>
              <a:rPr lang="en-US" sz="2400" dirty="0">
                <a:solidFill>
                  <a:schemeClr val="tx1"/>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بنگریم»</a:t>
            </a:r>
            <a:r>
              <a:rPr lang="en-US" sz="2400" dirty="0">
                <a:solidFill>
                  <a:srgbClr val="000000"/>
                </a:solidFill>
                <a:effectLst/>
                <a:latin typeface="Arial" panose="020B0604020202020204" pitchFamily="34" charset="0"/>
                <a:ea typeface="Times New Roman" panose="02020603050405020304" pitchFamily="18" charset="0"/>
              </a:rPr>
              <a:t>.</a:t>
            </a:r>
          </a:p>
          <a:p>
            <a:pPr marL="0" marR="0" algn="r" rtl="1">
              <a:lnSpc>
                <a:spcPct val="150000"/>
              </a:lnSpc>
              <a:spcAft>
                <a:spcPts val="800"/>
              </a:spcAft>
            </a:pPr>
            <a:r>
              <a:rPr lang="ar-SA" sz="2400" dirty="0">
                <a:solidFill>
                  <a:srgbClr val="000000"/>
                </a:solidFill>
                <a:effectLst/>
                <a:latin typeface="Arial" panose="020B0604020202020204" pitchFamily="34" charset="0"/>
                <a:ea typeface="Times New Roman" panose="02020603050405020304" pitchFamily="18" charset="0"/>
              </a:rPr>
              <a:t> هایک در سخنرانی دریافت جایزه نوبل (</a:t>
            </a:r>
            <a:r>
              <a:rPr lang="fa-IR" sz="2400" dirty="0">
                <a:solidFill>
                  <a:srgbClr val="000000"/>
                </a:solidFill>
                <a:effectLst/>
                <a:latin typeface="Arial" panose="020B0604020202020204" pitchFamily="34" charset="0"/>
                <a:ea typeface="Times New Roman" panose="02020603050405020304" pitchFamily="18" charset="0"/>
              </a:rPr>
              <a:t>۱۹۷۴)</a:t>
            </a:r>
            <a:r>
              <a:rPr lang="ar-SA" sz="2400" dirty="0">
                <a:solidFill>
                  <a:srgbClr val="000000"/>
                </a:solidFill>
                <a:effectLst/>
                <a:latin typeface="Arial" panose="020B0604020202020204" pitchFamily="34" charset="0"/>
                <a:ea typeface="Times New Roman" panose="02020603050405020304" pitchFamily="18" charset="0"/>
              </a:rPr>
              <a:t>، بازار را یک «نظام اطلاعاتی» دانست که برای استفاده از اطلاعات پخش شده، در مقایسه با هر مکانیزم دیگری که بشر آگاهانه طراحی کرده‌است، مکانیزم کاراتری دارد. </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979324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8061E-FB6D-7065-E80B-166F9318D388}"/>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19DAF323-17F9-DA2C-F066-5CD466D12C13}"/>
              </a:ext>
            </a:extLst>
          </p:cNvPr>
          <p:cNvSpPr>
            <a:spLocks noGrp="1"/>
          </p:cNvSpPr>
          <p:nvPr>
            <p:ph idx="1"/>
          </p:nvPr>
        </p:nvSpPr>
        <p:spPr>
          <a:xfrm>
            <a:off x="1888435" y="1411357"/>
            <a:ext cx="9616177" cy="4499865"/>
          </a:xfrm>
        </p:spPr>
        <p:txBody>
          <a:bodyPr>
            <a:normAutofit/>
          </a:bodyPr>
          <a:lstStyle/>
          <a:p>
            <a:pPr marL="0" marR="0" indent="359410" algn="just" rtl="1">
              <a:lnSpc>
                <a:spcPct val="150000"/>
              </a:lnSpc>
              <a:spcAft>
                <a:spcPts val="600"/>
              </a:spcAft>
            </a:pPr>
            <a:r>
              <a:rPr lang="ar-SA" sz="2400" dirty="0">
                <a:effectLst/>
                <a:latin typeface="Arial" panose="020B0604020202020204" pitchFamily="34" charset="0"/>
                <a:ea typeface="B Nazanin" panose="020B0604020202020204" charset="-78"/>
              </a:rPr>
              <a:t>اقتصاد اطلاعات، آن بخش از اقتصاد است که به بهره وری و کسب سود از طریق روش‌های اطلاع رسانی، ارتباطی و اطلاعاتی به صورت بعضاً الکترونیکی در جهت فروش و عرضه محصول و خدمات غیر از روش‌های سنتی برای جامعه مخاطبان خود</a:t>
            </a:r>
            <a:r>
              <a:rPr lang="en-US"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می‌پردازد</a:t>
            </a:r>
            <a:r>
              <a:rPr lang="fa-IR" sz="2400" dirty="0">
                <a:effectLst/>
                <a:latin typeface="Arial" panose="020B0604020202020204" pitchFamily="34" charset="0"/>
                <a:ea typeface="B Nazanin" panose="020B0604020202020204" charset="-78"/>
              </a:rPr>
              <a:t>.</a:t>
            </a:r>
          </a:p>
          <a:p>
            <a:pPr marL="0" marR="0" indent="359410" algn="just" rtl="1">
              <a:lnSpc>
                <a:spcPct val="150000"/>
              </a:lnSpc>
              <a:spcAft>
                <a:spcPts val="600"/>
              </a:spcAft>
            </a:pPr>
            <a:r>
              <a:rPr lang="ar-SA" sz="2400" dirty="0">
                <a:effectLst/>
                <a:latin typeface="Arial" panose="020B0604020202020204" pitchFamily="34" charset="0"/>
                <a:ea typeface="B Nazanin" panose="020B0604020202020204" charset="-78"/>
              </a:rPr>
              <a:t> منظور از اقتصاد اطلاعات، بررسی چگونگی توزیع اطلاعات بین عاملان اقتصادی و نحوه تأثیرگذاری وجود یا عدم وجود این اطلاعات بر رفاه عاملان اقتصادی است. منظور از رفاه در این تعریف منافع عمومی عاملان اقتصادی است که به عنوان مثال در مورد مصرف کننده به مطلوبیت و در مورد بنگاه به سود اشاره می‌کند</a:t>
            </a:r>
            <a:r>
              <a:rPr lang="fa-IR"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a:t>
            </a:r>
            <a:endParaRPr lang="en-US" sz="2400" dirty="0">
              <a:latin typeface="Arial" panose="020B0604020202020204" pitchFamily="34" charset="0"/>
            </a:endParaRPr>
          </a:p>
        </p:txBody>
      </p:sp>
    </p:spTree>
    <p:extLst>
      <p:ext uri="{BB962C8B-B14F-4D97-AF65-F5344CB8AC3E}">
        <p14:creationId xmlns:p14="http://schemas.microsoft.com/office/powerpoint/2010/main" val="3814025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E0A4-FBD2-6C9F-C6D0-697CE48F787E}"/>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D632DBDF-38ED-990D-67A8-445AFE8C8E7D}"/>
              </a:ext>
            </a:extLst>
          </p:cNvPr>
          <p:cNvSpPr>
            <a:spLocks noGrp="1"/>
          </p:cNvSpPr>
          <p:nvPr>
            <p:ph idx="1"/>
          </p:nvPr>
        </p:nvSpPr>
        <p:spPr>
          <a:xfrm>
            <a:off x="1093304" y="1570383"/>
            <a:ext cx="10411308" cy="4340839"/>
          </a:xfrm>
        </p:spPr>
        <p:txBody>
          <a:bodyPr>
            <a:normAutofit/>
          </a:bodyPr>
          <a:lstStyle/>
          <a:p>
            <a:r>
              <a:rPr lang="ar-SA" sz="2400" dirty="0">
                <a:solidFill>
                  <a:srgbClr val="000000"/>
                </a:solidFill>
                <a:effectLst/>
                <a:latin typeface="Arial" panose="020B0604020202020204" pitchFamily="34" charset="0"/>
                <a:ea typeface="Times New Roman" panose="02020603050405020304" pitchFamily="18" charset="0"/>
              </a:rPr>
              <a:t>اقتصاد اطلاعات، قدرت اطلاعات و فناوری های مرتبط با آن را که بر ساختارهای اقتصادی، اجتماعی، سیاسی و فرهنگی جهانی، نه در سطح محصولات و فرایندها بلکه به عنوان نمادی از چرخه رشد اطلاعات و دانش تاثیر می گذارند، را بررسی می کند.</a:t>
            </a:r>
            <a:endParaRPr lang="en-US" sz="2400" dirty="0">
              <a:solidFill>
                <a:srgbClr val="000000"/>
              </a:solidFill>
              <a:effectLst/>
              <a:latin typeface="Arial" panose="020B0604020202020204" pitchFamily="34" charset="0"/>
              <a:ea typeface="Times New Roman" panose="02020603050405020304" pitchFamily="18" charset="0"/>
            </a:endParaRPr>
          </a:p>
          <a:p>
            <a:r>
              <a:rPr lang="ar-SA" sz="2400" dirty="0">
                <a:solidFill>
                  <a:srgbClr val="000000"/>
                </a:solidFill>
                <a:effectLst/>
                <a:latin typeface="Arial" panose="020B0604020202020204" pitchFamily="34" charset="0"/>
                <a:ea typeface="Calibri" panose="020F0502020204030204" pitchFamily="34" charset="0"/>
              </a:rPr>
              <a:t>امروزه اقتصاد اطلاعات را شاخه اي از علم اقتصاد میدانند که به مطالعه و بررسی تولید، توزیع، مصرف، عملکرد بازار و اطلاعات می پردازد</a:t>
            </a:r>
            <a:r>
              <a:rPr lang="en-US" sz="2400" dirty="0">
                <a:solidFill>
                  <a:srgbClr val="000000"/>
                </a:solidFill>
                <a:effectLst/>
                <a:latin typeface="Arial" panose="020B0604020202020204" pitchFamily="34" charset="0"/>
                <a:ea typeface="Calibri" panose="020F0502020204030204" pitchFamily="34" charset="0"/>
              </a:rPr>
              <a:t>.</a:t>
            </a:r>
            <a:endParaRPr lang="en-US"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682317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CE91C-3E7A-82C6-3849-33EEBB9DED85}"/>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FAEC7A20-3BA4-B229-62D7-B52A0354C1D9}"/>
              </a:ext>
            </a:extLst>
          </p:cNvPr>
          <p:cNvSpPr>
            <a:spLocks noGrp="1"/>
          </p:cNvSpPr>
          <p:nvPr>
            <p:ph idx="1"/>
          </p:nvPr>
        </p:nvSpPr>
        <p:spPr>
          <a:xfrm>
            <a:off x="2748238" y="1540189"/>
            <a:ext cx="8915400" cy="3777622"/>
          </a:xfrm>
        </p:spPr>
        <p:txBody>
          <a:bodyPr>
            <a:normAutofit/>
          </a:bodyPr>
          <a:lstStyle/>
          <a:p>
            <a:r>
              <a:rPr lang="ar-SA" sz="2400" dirty="0">
                <a:effectLst/>
                <a:latin typeface="Arial" panose="020B0604020202020204" pitchFamily="34" charset="0"/>
                <a:ea typeface="B Nazanin" panose="020B0604020202020204" charset="-78"/>
              </a:rPr>
              <a:t>در بحث نوین اقتصاد اطلاعات واژه اطلاعات در گسترده‌‌‌ترین و در عین حال تخصصی‌‌‌ترین شکل خود مورد استفاده قرار</a:t>
            </a:r>
            <a:r>
              <a:rPr lang="en-US"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می‌گیرد و آن عبارت است از هر چیزی که بتواند رقمی (دیجیتال) گردد ودر قالب هایی از صفر و یک کد‌‌‌‌‌‌بندی شود. کتاب‌‌‌ها،بانک‌های اطلاعاتی، فیلم‌‌‌ها و صفحات وب... همه کالای اطلاعاتی محسوب</a:t>
            </a:r>
            <a:r>
              <a:rPr lang="en-US"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می‌شوند</a:t>
            </a:r>
            <a:r>
              <a:rPr lang="fa-IR" sz="2400" dirty="0">
                <a:effectLst/>
                <a:latin typeface="Arial" panose="020B0604020202020204" pitchFamily="34" charset="0"/>
                <a:ea typeface="B Nazanin" panose="020B0604020202020204" charset="-78"/>
              </a:rPr>
              <a:t>.</a:t>
            </a:r>
            <a:r>
              <a:rPr lang="ar-SA" sz="2400" dirty="0">
                <a:effectLst/>
                <a:latin typeface="Arial" panose="020B0604020202020204" pitchFamily="34" charset="0"/>
                <a:ea typeface="B Nazanin" panose="020B0604020202020204" charset="-78"/>
              </a:rPr>
              <a:t> </a:t>
            </a:r>
            <a:endParaRPr lang="en-US" sz="2400" dirty="0">
              <a:latin typeface="Arial" panose="020B0604020202020204" pitchFamily="34" charset="0"/>
            </a:endParaRPr>
          </a:p>
        </p:txBody>
      </p:sp>
    </p:spTree>
    <p:extLst>
      <p:ext uri="{BB962C8B-B14F-4D97-AF65-F5344CB8AC3E}">
        <p14:creationId xmlns:p14="http://schemas.microsoft.com/office/powerpoint/2010/main" val="3489539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اقتصاد اطلاعات</a:t>
            </a:r>
          </a:p>
        </p:txBody>
      </p:sp>
      <p:sp>
        <p:nvSpPr>
          <p:cNvPr id="3" name="Content Placeholder 2"/>
          <p:cNvSpPr>
            <a:spLocks noGrp="1"/>
          </p:cNvSpPr>
          <p:nvPr>
            <p:ph idx="1"/>
          </p:nvPr>
        </p:nvSpPr>
        <p:spPr>
          <a:xfrm>
            <a:off x="1451113" y="1570383"/>
            <a:ext cx="10053499" cy="4340839"/>
          </a:xfrm>
        </p:spPr>
        <p:txBody>
          <a:bodyPr>
            <a:normAutofit/>
          </a:bodyPr>
          <a:lstStyle/>
          <a:p>
            <a:r>
              <a:rPr lang="fa-IR" sz="2400" dirty="0"/>
              <a:t>اگوستین اقتصاد اطلاعات را موضوع مشترک میان اقتصادانان و مدیران و اطلاع رسانان ذکر کرده و می افزاید که به این موضوع از دو جنبه نگاه شده است. جنبه نخست نقش اطلاعات و دانش در اقتصاد که مورد توجه اقتصاددانان و مدیران است و جنبه دوم ، جنبه اقتصادی تولید، گردآوری، اشاعه محصولات و خدماتی است که مورد توجه کتابداران و اطلاع رسانان است. </a:t>
            </a:r>
          </a:p>
        </p:txBody>
      </p:sp>
    </p:spTree>
    <p:extLst>
      <p:ext uri="{BB962C8B-B14F-4D97-AF65-F5344CB8AC3E}">
        <p14:creationId xmlns:p14="http://schemas.microsoft.com/office/powerpoint/2010/main" val="2823667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4D74-B793-F801-B021-545C19EA39AB}"/>
              </a:ext>
            </a:extLst>
          </p:cNvPr>
          <p:cNvSpPr>
            <a:spLocks noGrp="1"/>
          </p:cNvSpPr>
          <p:nvPr>
            <p:ph type="title"/>
          </p:nvPr>
        </p:nvSpPr>
        <p:spPr/>
        <p:txBody>
          <a:bodyPr/>
          <a:lstStyle/>
          <a:p>
            <a:pPr algn="r"/>
            <a:r>
              <a:rPr lang="fa-IR" b="1" dirty="0"/>
              <a:t>اقتصاد اطلاعات</a:t>
            </a:r>
            <a:endParaRPr lang="en-US" b="1" dirty="0"/>
          </a:p>
        </p:txBody>
      </p:sp>
      <p:sp>
        <p:nvSpPr>
          <p:cNvPr id="3" name="Content Placeholder 2">
            <a:extLst>
              <a:ext uri="{FF2B5EF4-FFF2-40B4-BE49-F238E27FC236}">
                <a16:creationId xmlns:a16="http://schemas.microsoft.com/office/drawing/2014/main" id="{E8D796B4-965D-11B3-D1C1-63DA9C05A392}"/>
              </a:ext>
            </a:extLst>
          </p:cNvPr>
          <p:cNvSpPr>
            <a:spLocks noGrp="1"/>
          </p:cNvSpPr>
          <p:nvPr>
            <p:ph idx="1"/>
          </p:nvPr>
        </p:nvSpPr>
        <p:spPr>
          <a:xfrm>
            <a:off x="2827751" y="1540189"/>
            <a:ext cx="8915400" cy="3777622"/>
          </a:xfrm>
        </p:spPr>
        <p:txBody>
          <a:bodyPr>
            <a:normAutofit lnSpcReduction="10000"/>
          </a:bodyPr>
          <a:lstStyle/>
          <a:p>
            <a:pPr algn="r" rtl="1">
              <a:lnSpc>
                <a:spcPct val="150000"/>
              </a:lnSpc>
            </a:pPr>
            <a:r>
              <a:rPr lang="fa-IR" sz="2400" dirty="0">
                <a:latin typeface="Arial" panose="020B0604020202020204" pitchFamily="34" charset="0"/>
              </a:rPr>
              <a:t>اين نوع اقتصاد در سه بستر مجزّا اما مرتبط مطرح شده است:</a:t>
            </a:r>
            <a:endParaRPr lang="en-US" sz="2400" dirty="0">
              <a:latin typeface="Arial" panose="020B0604020202020204" pitchFamily="34" charset="0"/>
            </a:endParaRPr>
          </a:p>
          <a:p>
            <a:r>
              <a:rPr lang="fa-IR" sz="2400" dirty="0">
                <a:latin typeface="Arial" panose="020B0604020202020204" pitchFamily="34" charset="0"/>
              </a:rPr>
              <a:t>تعريف اطلاعات : ويژگي‌هاي اقتصادي اطلاعات مشخص مي‌گردد.</a:t>
            </a:r>
            <a:endParaRPr lang="en-US" sz="2400" dirty="0">
              <a:latin typeface="Arial" panose="020B0604020202020204" pitchFamily="34" charset="0"/>
            </a:endParaRPr>
          </a:p>
          <a:p>
            <a:pPr algn="r" rtl="1"/>
            <a:r>
              <a:rPr lang="fa-IR" sz="2400" dirty="0">
                <a:latin typeface="Arial" panose="020B0604020202020204" pitchFamily="34" charset="0"/>
              </a:rPr>
              <a:t>اقتصاد كلان: كه نقش اطلاعات در ساختار اقتصاد ملي توصيف می شود. </a:t>
            </a:r>
          </a:p>
          <a:p>
            <a:pPr algn="r" rtl="1"/>
            <a:r>
              <a:rPr lang="fa-IR" sz="2400" dirty="0">
                <a:latin typeface="Arial" panose="020B0604020202020204" pitchFamily="34" charset="0"/>
              </a:rPr>
              <a:t>اقتصاد خرد :كه، در آن، ارزش‌ها و هزينه‌هاي اقتصادي  اطلاعات به عنوان کالا بحث می شود.</a:t>
            </a:r>
            <a:endParaRPr lang="en-US" sz="2400" dirty="0">
              <a:latin typeface="Arial" panose="020B0604020202020204" pitchFamily="34" charset="0"/>
            </a:endParaRPr>
          </a:p>
          <a:p>
            <a:endParaRPr lang="en-US" dirty="0"/>
          </a:p>
        </p:txBody>
      </p:sp>
    </p:spTree>
    <p:extLst>
      <p:ext uri="{BB962C8B-B14F-4D97-AF65-F5344CB8AC3E}">
        <p14:creationId xmlns:p14="http://schemas.microsoft.com/office/powerpoint/2010/main" val="3034522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0D01D-A01C-B98F-422E-E86759FF1257}"/>
              </a:ext>
            </a:extLst>
          </p:cNvPr>
          <p:cNvSpPr>
            <a:spLocks noGrp="1"/>
          </p:cNvSpPr>
          <p:nvPr>
            <p:ph type="title"/>
          </p:nvPr>
        </p:nvSpPr>
        <p:spPr/>
        <p:txBody>
          <a:bodyPr/>
          <a:lstStyle/>
          <a:p>
            <a:pPr algn="r"/>
            <a:r>
              <a:rPr lang="fa-IR" b="1" dirty="0"/>
              <a:t>مقدمه</a:t>
            </a:r>
            <a:br>
              <a:rPr lang="fa-IR" dirty="0"/>
            </a:br>
            <a:endParaRPr lang="en-US" dirty="0"/>
          </a:p>
        </p:txBody>
      </p:sp>
      <p:sp>
        <p:nvSpPr>
          <p:cNvPr id="3" name="Content Placeholder 2">
            <a:extLst>
              <a:ext uri="{FF2B5EF4-FFF2-40B4-BE49-F238E27FC236}">
                <a16:creationId xmlns:a16="http://schemas.microsoft.com/office/drawing/2014/main" id="{6D57FC42-4F52-5772-AA9E-1C459AA64CB6}"/>
              </a:ext>
            </a:extLst>
          </p:cNvPr>
          <p:cNvSpPr>
            <a:spLocks noGrp="1"/>
          </p:cNvSpPr>
          <p:nvPr>
            <p:ph idx="1"/>
          </p:nvPr>
        </p:nvSpPr>
        <p:spPr>
          <a:xfrm>
            <a:off x="2589212" y="1371600"/>
            <a:ext cx="8915400" cy="4539622"/>
          </a:xfrm>
        </p:spPr>
        <p:txBody>
          <a:bodyPr>
            <a:normAutofit fontScale="77500" lnSpcReduction="20000"/>
          </a:bodyPr>
          <a:lstStyle/>
          <a:p>
            <a:r>
              <a:rPr lang="ar-SA"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جنبه اطلاعاتی و اقتصادی، مفاهیم علم، دانش، جامعه اطلاعاتی همپوشانی با اقتصاد اطلاعات دارند. در متون مختلف</a:t>
            </a:r>
            <a:r>
              <a:rPr lang="fa-IR"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ar-SA"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اقتصاد اطلاعات از جنبه های متعددی مورد بحث قرار گرفته است که از نمونه های آن می توان به اقتصاد اطلاعات نامتقارن، اقتصاد فناوری اطلاعات و ارزش گذاری اطلاعات اشاره کرد. به منظور درک بهتر مفهوم اقتصاد اطلاعات </a:t>
            </a:r>
            <a:r>
              <a:rPr lang="fa-IR"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برخی</a:t>
            </a:r>
            <a:r>
              <a:rPr lang="ar-SA"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مفاهیم مرتبط با این اصطلاح ارائه</a:t>
            </a:r>
            <a:r>
              <a:rPr lang="fa-IR" sz="3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خواهد شد.</a:t>
            </a:r>
            <a:endParaRPr lang="en-US" sz="3800" dirty="0"/>
          </a:p>
        </p:txBody>
      </p:sp>
    </p:spTree>
    <p:extLst>
      <p:ext uri="{BB962C8B-B14F-4D97-AF65-F5344CB8AC3E}">
        <p14:creationId xmlns:p14="http://schemas.microsoft.com/office/powerpoint/2010/main" val="171157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FAAB1-0683-E065-8585-825959BD0E4E}"/>
              </a:ext>
            </a:extLst>
          </p:cNvPr>
          <p:cNvSpPr>
            <a:spLocks noGrp="1"/>
          </p:cNvSpPr>
          <p:nvPr>
            <p:ph type="title"/>
          </p:nvPr>
        </p:nvSpPr>
        <p:spPr/>
        <p:txBody>
          <a:bodyPr/>
          <a:lstStyle/>
          <a:p>
            <a:pPr algn="r"/>
            <a:r>
              <a:rPr lang="fa-IR" b="1" dirty="0"/>
              <a:t>پیدایش رشته اقتصاد اطلاعات</a:t>
            </a:r>
            <a:endParaRPr lang="en-US" b="1" dirty="0"/>
          </a:p>
        </p:txBody>
      </p:sp>
      <p:sp>
        <p:nvSpPr>
          <p:cNvPr id="3" name="Content Placeholder 2">
            <a:extLst>
              <a:ext uri="{FF2B5EF4-FFF2-40B4-BE49-F238E27FC236}">
                <a16:creationId xmlns:a16="http://schemas.microsoft.com/office/drawing/2014/main" id="{2F9454A1-D614-4855-1326-5D13C8F8E834}"/>
              </a:ext>
            </a:extLst>
          </p:cNvPr>
          <p:cNvSpPr>
            <a:spLocks noGrp="1"/>
          </p:cNvSpPr>
          <p:nvPr>
            <p:ph idx="1"/>
          </p:nvPr>
        </p:nvSpPr>
        <p:spPr>
          <a:xfrm>
            <a:off x="2542829" y="1540189"/>
            <a:ext cx="8915400" cy="3777622"/>
          </a:xfrm>
        </p:spPr>
        <p:txBody>
          <a:bodyPr>
            <a:noAutofit/>
          </a:bodyPr>
          <a:lstStyle/>
          <a:p>
            <a:r>
              <a:rPr lang="ar-SA" sz="2400" dirty="0">
                <a:solidFill>
                  <a:srgbClr val="000000"/>
                </a:solidFill>
                <a:effectLst/>
                <a:latin typeface="Arial" panose="020B0604020202020204" pitchFamily="34" charset="0"/>
                <a:ea typeface="Times New Roman" panose="02020603050405020304" pitchFamily="18" charset="0"/>
              </a:rPr>
              <a:t>رشته «اقتصاد اطلاعات» با انتشار دو مقاله در سال </a:t>
            </a:r>
            <a:r>
              <a:rPr lang="fa-IR" sz="2400" dirty="0">
                <a:solidFill>
                  <a:srgbClr val="000000"/>
                </a:solidFill>
                <a:effectLst/>
                <a:latin typeface="Arial" panose="020B0604020202020204" pitchFamily="34" charset="0"/>
                <a:ea typeface="Times New Roman" panose="02020603050405020304" pitchFamily="18" charset="0"/>
              </a:rPr>
              <a:t>۱۹۶۱</a:t>
            </a:r>
            <a:r>
              <a:rPr lang="ar-SA" sz="2400" dirty="0">
                <a:solidFill>
                  <a:srgbClr val="000000"/>
                </a:solidFill>
                <a:effectLst/>
                <a:latin typeface="Arial" panose="020B0604020202020204" pitchFamily="34" charset="0"/>
                <a:ea typeface="Times New Roman" panose="02020603050405020304" pitchFamily="18" charset="0"/>
              </a:rPr>
              <a:t>، یکی توسط </a:t>
            </a:r>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ویلیام ویکری">
                  <a:extLst>
                    <a:ext uri="{A12FA001-AC4F-418D-AE19-62706E023703}">
                      <ahyp:hlinkClr xmlns:ahyp="http://schemas.microsoft.com/office/drawing/2018/hyperlinkcolor" val="tx"/>
                    </a:ext>
                  </a:extLst>
                </a:hlinkClick>
              </a:rPr>
              <a:t>ویلیام</a:t>
            </a:r>
            <a:r>
              <a:rPr lang="ar-SA" sz="2400" u="none" strike="noStrike" dirty="0">
                <a:solidFill>
                  <a:srgbClr val="FB4A18"/>
                </a:solidFill>
                <a:effectLst/>
                <a:latin typeface="Arial" panose="020B0604020202020204" pitchFamily="34" charset="0"/>
                <a:ea typeface="Times New Roman" panose="02020603050405020304" pitchFamily="18" charset="0"/>
                <a:hlinkClick r:id="rId2" tooltip="ویلیام ویکری">
                  <a:extLst>
                    <a:ext uri="{A12FA001-AC4F-418D-AE19-62706E023703}">
                      <ahyp:hlinkClr xmlns:ahyp="http://schemas.microsoft.com/office/drawing/2018/hyperlinkcolor" val="tx"/>
                    </a:ext>
                  </a:extLst>
                </a:hlinkClick>
              </a:rPr>
              <a:t> </a:t>
            </a:r>
            <a:r>
              <a:rPr lang="ar-SA" sz="2400" u="none" strike="noStrike" dirty="0">
                <a:solidFill>
                  <a:schemeClr val="tx1"/>
                </a:solidFill>
                <a:effectLst/>
                <a:latin typeface="Arial" panose="020B0604020202020204" pitchFamily="34" charset="0"/>
                <a:ea typeface="Times New Roman" panose="02020603050405020304" pitchFamily="18" charset="0"/>
                <a:hlinkClick r:id="rId2" tooltip="ویلیام ویکری">
                  <a:extLst>
                    <a:ext uri="{A12FA001-AC4F-418D-AE19-62706E023703}">
                      <ahyp:hlinkClr xmlns:ahyp="http://schemas.microsoft.com/office/drawing/2018/hyperlinkcolor" val="tx"/>
                    </a:ext>
                  </a:extLst>
                </a:hlinkClick>
              </a:rPr>
              <a:t>ویکری</a:t>
            </a:r>
            <a:r>
              <a:rPr lang="en-US" sz="2400" dirty="0">
                <a:solidFill>
                  <a:srgbClr val="000000"/>
                </a:solidFill>
                <a:effectLst/>
                <a:latin typeface="Arial" panose="020B0604020202020204" pitchFamily="34" charset="0"/>
                <a:ea typeface="Times New Roman" panose="02020603050405020304" pitchFamily="18" charset="0"/>
              </a:rPr>
              <a:t> </a:t>
            </a:r>
            <a:r>
              <a:rPr lang="ar-SA" sz="2400" dirty="0">
                <a:solidFill>
                  <a:srgbClr val="000000"/>
                </a:solidFill>
                <a:effectLst/>
                <a:latin typeface="Arial" panose="020B0604020202020204" pitchFamily="34" charset="0"/>
                <a:ea typeface="Times New Roman" panose="02020603050405020304" pitchFamily="18" charset="0"/>
              </a:rPr>
              <a:t>و دیگری توسط </a:t>
            </a:r>
            <a:r>
              <a:rPr lang="ar-SA" sz="2400" u="none" strike="noStrike" dirty="0">
                <a:solidFill>
                  <a:schemeClr val="tx1"/>
                </a:solidFill>
                <a:effectLst/>
                <a:latin typeface="Arial" panose="020B0604020202020204" pitchFamily="34" charset="0"/>
                <a:ea typeface="Times New Roman" panose="02020603050405020304" pitchFamily="18" charset="0"/>
                <a:hlinkClick r:id="rId3" tooltip="جرج استیگلر">
                  <a:extLst>
                    <a:ext uri="{A12FA001-AC4F-418D-AE19-62706E023703}">
                      <ahyp:hlinkClr xmlns:ahyp="http://schemas.microsoft.com/office/drawing/2018/hyperlinkcolor" val="tx"/>
                    </a:ext>
                  </a:extLst>
                </a:hlinkClick>
              </a:rPr>
              <a:t>جرج استیگلر</a:t>
            </a:r>
            <a:r>
              <a:rPr lang="ar-SA" sz="2400" dirty="0">
                <a:solidFill>
                  <a:srgbClr val="000000"/>
                </a:solidFill>
                <a:effectLst/>
                <a:latin typeface="Arial" panose="020B0604020202020204" pitchFamily="34" charset="0"/>
                <a:ea typeface="Times New Roman" panose="02020603050405020304" pitchFamily="18" charset="0"/>
              </a:rPr>
              <a:t>، متولد شد. اولین مقاله، «اقتصاد اطلاعات» تألیف جورج استیگلر و دومین مقاله، «سفته بازی متقابل، حراجها و مناقصه‌های رقابتی مهروموم شده» به قلم ویلیام ویکری است. ویلیام ویکری حالتی را در نظر می‌گیرد که مقوله غیرقابل تقسیم و منحصر به‌ فردی قرار است به یکی از خریداران بالقوه فروخته شود.</a:t>
            </a:r>
            <a:endParaRPr lang="en-US" sz="2400" dirty="0">
              <a:latin typeface="Arial" panose="020B0604020202020204" pitchFamily="34" charset="0"/>
            </a:endParaRPr>
          </a:p>
        </p:txBody>
      </p:sp>
    </p:spTree>
    <p:extLst>
      <p:ext uri="{BB962C8B-B14F-4D97-AF65-F5344CB8AC3E}">
        <p14:creationId xmlns:p14="http://schemas.microsoft.com/office/powerpoint/2010/main" val="32488883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اقتصاد اطلاعات</a:t>
            </a:r>
          </a:p>
        </p:txBody>
      </p:sp>
      <p:sp>
        <p:nvSpPr>
          <p:cNvPr id="3" name="Content Placeholder 2"/>
          <p:cNvSpPr>
            <a:spLocks noGrp="1"/>
          </p:cNvSpPr>
          <p:nvPr>
            <p:ph idx="1"/>
          </p:nvPr>
        </p:nvSpPr>
        <p:spPr>
          <a:xfrm>
            <a:off x="1292087" y="1490871"/>
            <a:ext cx="10212525" cy="4743020"/>
          </a:xfrm>
        </p:spPr>
        <p:txBody>
          <a:bodyPr>
            <a:normAutofit lnSpcReduction="10000"/>
          </a:bodyPr>
          <a:lstStyle/>
          <a:p>
            <a:pPr algn="just">
              <a:lnSpc>
                <a:spcPct val="107000"/>
              </a:lnSpc>
              <a:spcAft>
                <a:spcPts val="800"/>
              </a:spcAft>
            </a:pPr>
            <a:r>
              <a:rPr lang="ar-SA" sz="2400" dirty="0">
                <a:solidFill>
                  <a:schemeClr val="tx1"/>
                </a:solidFill>
                <a:latin typeface="Arial" panose="020B0604020202020204" pitchFamily="34" charset="0"/>
                <a:ea typeface="Calibri" panose="020F0502020204030204" pitchFamily="34" charset="0"/>
              </a:rPr>
              <a:t>در دهه 1960، انتقال تدریجی اقتصاد کالایی به اقتصاد اطلاعات آغاز گردید و اطلاعات و تشکیلات آن، تبدیل به مهم ترین منبع تولید ثروت جوامع شد، به گونه ای که برخی اقتصاددانان، اقتصاد را به بخش های اطلاعات اولیه، اطلاعات ثانویه و غیر اطلاعاتی تقسیم نمودند. </a:t>
            </a:r>
            <a:endParaRPr lang="en-US" sz="2400" dirty="0">
              <a:solidFill>
                <a:schemeClr val="tx1"/>
              </a:solidFill>
              <a:latin typeface="Arial" panose="020B0604020202020204" pitchFamily="34" charset="0"/>
              <a:ea typeface="Calibri" panose="020F0502020204030204" pitchFamily="34" charset="0"/>
            </a:endParaRPr>
          </a:p>
          <a:p>
            <a:pPr algn="just">
              <a:lnSpc>
                <a:spcPct val="107000"/>
              </a:lnSpc>
              <a:spcAft>
                <a:spcPts val="800"/>
              </a:spcAft>
            </a:pPr>
            <a:r>
              <a:rPr lang="ar-SA" sz="2400" dirty="0">
                <a:solidFill>
                  <a:schemeClr val="tx1"/>
                </a:solidFill>
                <a:latin typeface="Arial" panose="020B0604020202020204" pitchFamily="34" charset="0"/>
                <a:ea typeface="Calibri" panose="020F0502020204030204" pitchFamily="34" charset="0"/>
              </a:rPr>
              <a:t>گرچه اقتصاد اطلاعات ابتدا در متون اقتصادی در دهه 1960 ظاهر شد اما کتابداران پیش از اقتصاددانان، برای اولین بار کتاب را به عنوان کالا معرفی نمودند. رانگاناتان کتاب ها را به عنوان کالا و کتابشناسی ها را به عنوان فهرست کالاها معرفی نمود.</a:t>
            </a:r>
            <a:endParaRPr lang="en-US" sz="2400" dirty="0">
              <a:solidFill>
                <a:schemeClr val="tx1"/>
              </a:solidFill>
              <a:latin typeface="Arial" panose="020B0604020202020204" pitchFamily="34" charset="0"/>
              <a:ea typeface="Calibri" panose="020F0502020204030204" pitchFamily="34" charset="0"/>
            </a:endParaRPr>
          </a:p>
          <a:p>
            <a:r>
              <a:rPr lang="ar-SA" sz="2400" dirty="0">
                <a:solidFill>
                  <a:schemeClr val="tx1"/>
                </a:solidFill>
                <a:latin typeface="Arial" panose="020B0604020202020204" pitchFamily="34" charset="0"/>
                <a:ea typeface="Calibri" panose="020F0502020204030204" pitchFamily="34" charset="0"/>
              </a:rPr>
              <a:t>امروزه اقتصاد اطلاعات به یکی از مباحث نوپا در رشته علم اطلاعات و دانش شناسی تبدیل گردیده است . </a:t>
            </a:r>
            <a:br>
              <a:rPr lang="fa-IR" dirty="0"/>
            </a:br>
            <a:endParaRPr lang="en-US" dirty="0"/>
          </a:p>
          <a:p>
            <a:endParaRPr lang="fa-IR" dirty="0"/>
          </a:p>
        </p:txBody>
      </p:sp>
    </p:spTree>
    <p:extLst>
      <p:ext uri="{BB962C8B-B14F-4D97-AF65-F5344CB8AC3E}">
        <p14:creationId xmlns:p14="http://schemas.microsoft.com/office/powerpoint/2010/main" val="1366944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89933"/>
            <a:ext cx="8911687" cy="1131650"/>
          </a:xfrm>
        </p:spPr>
        <p:txBody>
          <a:bodyPr/>
          <a:lstStyle/>
          <a:p>
            <a:pPr algn="r" rtl="1"/>
            <a:r>
              <a:rPr lang="fa-IR" dirty="0"/>
              <a:t> </a:t>
            </a:r>
            <a:r>
              <a:rPr lang="fa-IR" b="1" dirty="0"/>
              <a:t>ویژگی اقتصاد اطلاعات</a:t>
            </a:r>
            <a:endParaRPr lang="en-US" b="1" dirty="0"/>
          </a:p>
        </p:txBody>
      </p:sp>
      <p:sp>
        <p:nvSpPr>
          <p:cNvPr id="3" name="Content Placeholder 2"/>
          <p:cNvSpPr>
            <a:spLocks noGrp="1"/>
          </p:cNvSpPr>
          <p:nvPr>
            <p:ph idx="1"/>
          </p:nvPr>
        </p:nvSpPr>
        <p:spPr>
          <a:xfrm>
            <a:off x="1610139" y="1259457"/>
            <a:ext cx="9894473" cy="4651765"/>
          </a:xfrm>
        </p:spPr>
        <p:txBody>
          <a:bodyPr>
            <a:noAutofit/>
          </a:bodyPr>
          <a:lstStyle/>
          <a:p>
            <a:pPr marL="0" marR="0" algn="r" rtl="1">
              <a:lnSpc>
                <a:spcPct val="150000"/>
              </a:lnSpc>
              <a:spcAft>
                <a:spcPts val="800"/>
              </a:spcAft>
            </a:pPr>
            <a:r>
              <a:rPr lang="fa-IR" sz="2400" dirty="0">
                <a:effectLst/>
                <a:latin typeface="Arial" panose="020B0604020202020204" pitchFamily="34" charset="0"/>
                <a:ea typeface="Calibri" panose="020F0502020204030204" pitchFamily="34" charset="0"/>
              </a:rPr>
              <a:t>1</a:t>
            </a:r>
            <a:r>
              <a:rPr lang="ar-SA" sz="2400" dirty="0">
                <a:effectLst/>
                <a:latin typeface="Arial" panose="020B0604020202020204" pitchFamily="34" charset="0"/>
                <a:ea typeface="Calibri" panose="020F0502020204030204" pitchFamily="34" charset="0"/>
              </a:rPr>
              <a:t>- اقتصاد اطلاعات اقتصادي است كه بخش اطلاعاتي آن برجسته تر و نمايان تر از بخش صنعتي يا كشاورزي اقتصاد است.</a:t>
            </a:r>
            <a:endParaRPr lang="en-US" sz="2400" dirty="0">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2- بخش اطلاعات جزئي از اقتصاد است كه با ايجاد، پايش، پردازش، انتقال، توزيع، كاربرد و استفاده از اطلاعات ارتباط دارد و باعث كاهش درصد عدم اطمينان مي شود</a:t>
            </a:r>
            <a:r>
              <a:rPr lang="en-US" sz="2400" dirty="0">
                <a:effectLst/>
                <a:latin typeface="Arial" panose="020B0604020202020204" pitchFamily="34" charset="0"/>
                <a:ea typeface="Calibri" panose="020F0502020204030204" pitchFamily="34" charset="0"/>
              </a:rPr>
              <a:t>.</a:t>
            </a: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3- اطلاعات شامل نرم افزار، بانك اطلاعاتي، موسيقي، فيلم، محتواي مكتوب، طراحي، اطلاعات عمومي، حافظه هاي زيستي و انساني و ديگر موجوديت هايي است كه ممكن است مورد استفاده و پردازش قرار گيرد</a:t>
            </a:r>
            <a:r>
              <a:rPr lang="en-US"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هم</a:t>
            </a:r>
            <a:r>
              <a:rPr lang="fa-IR" sz="2400" dirty="0">
                <a:effectLst/>
                <a:latin typeface="Arial" panose="020B0604020202020204" pitchFamily="34" charset="0"/>
                <a:ea typeface="Calibri" panose="020F0502020204030204" pitchFamily="34" charset="0"/>
              </a:rPr>
              <a:t>ه</a:t>
            </a:r>
            <a:r>
              <a:rPr lang="ar-SA" sz="2400" dirty="0">
                <a:effectLst/>
                <a:latin typeface="Arial" panose="020B0604020202020204" pitchFamily="34" charset="0"/>
                <a:ea typeface="Calibri" panose="020F0502020204030204" pitchFamily="34" charset="0"/>
              </a:rPr>
              <a:t> اين ها ممكن است كالاهاي اطلاعاتي ناميده شوند اما ميزان اطلاعاتي كه در آن ها به كار رفته به گونه اي است كه قيمت اعظم بهاي اين كالاها را اطلاعات تشكيل مي دهند</a:t>
            </a:r>
            <a:r>
              <a:rPr lang="en-US" sz="2400" dirty="0">
                <a:effectLst/>
                <a:latin typeface="Arial" panose="020B0604020202020204" pitchFamily="34" charset="0"/>
                <a:ea typeface="Calibri" panose="020F0502020204030204" pitchFamily="34" charset="0"/>
              </a:rPr>
              <a:t>.</a:t>
            </a:r>
          </a:p>
          <a:p>
            <a:pPr algn="r" rtl="1">
              <a:lnSpc>
                <a:spcPct val="150000"/>
              </a:lnSpc>
            </a:pPr>
            <a:endParaRPr lang="en-US" sz="2400" dirty="0"/>
          </a:p>
          <a:p>
            <a:pPr algn="r" rtl="1">
              <a:lnSpc>
                <a:spcPct val="150000"/>
              </a:lnSpc>
            </a:pPr>
            <a:endParaRPr lang="fa-IR" sz="2400" dirty="0"/>
          </a:p>
          <a:p>
            <a:pPr algn="r" rtl="1">
              <a:lnSpc>
                <a:spcPct val="150000"/>
              </a:lnSpc>
            </a:pPr>
            <a:endParaRPr lang="en-US" sz="2400" dirty="0"/>
          </a:p>
        </p:txBody>
      </p:sp>
    </p:spTree>
    <p:extLst>
      <p:ext uri="{BB962C8B-B14F-4D97-AF65-F5344CB8AC3E}">
        <p14:creationId xmlns:p14="http://schemas.microsoft.com/office/powerpoint/2010/main" val="623379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6A26-B5C3-B603-3310-73D3123AFCC7}"/>
              </a:ext>
            </a:extLst>
          </p:cNvPr>
          <p:cNvSpPr>
            <a:spLocks noGrp="1"/>
          </p:cNvSpPr>
          <p:nvPr>
            <p:ph type="title"/>
          </p:nvPr>
        </p:nvSpPr>
        <p:spPr/>
        <p:txBody>
          <a:bodyPr/>
          <a:lstStyle/>
          <a:p>
            <a:pPr algn="r"/>
            <a:r>
              <a:rPr lang="fa-IR" dirty="0"/>
              <a:t> </a:t>
            </a:r>
            <a:r>
              <a:rPr lang="fa-IR" b="1" dirty="0"/>
              <a:t>ویژگی اقتصاد اطلاعات</a:t>
            </a:r>
            <a:endParaRPr lang="en-US" b="1" dirty="0"/>
          </a:p>
        </p:txBody>
      </p:sp>
      <p:sp>
        <p:nvSpPr>
          <p:cNvPr id="3" name="Content Placeholder 2">
            <a:extLst>
              <a:ext uri="{FF2B5EF4-FFF2-40B4-BE49-F238E27FC236}">
                <a16:creationId xmlns:a16="http://schemas.microsoft.com/office/drawing/2014/main" id="{DF1E29F2-DE2B-01BA-EDF7-0F992FC2B0A6}"/>
              </a:ext>
            </a:extLst>
          </p:cNvPr>
          <p:cNvSpPr>
            <a:spLocks noGrp="1"/>
          </p:cNvSpPr>
          <p:nvPr>
            <p:ph idx="1"/>
          </p:nvPr>
        </p:nvSpPr>
        <p:spPr>
          <a:xfrm>
            <a:off x="993913" y="1425889"/>
            <a:ext cx="10510699" cy="4006222"/>
          </a:xfrm>
        </p:spPr>
        <p:txBody>
          <a:bodyPr>
            <a:noAutofit/>
          </a:bodyPr>
          <a:lstStyle/>
          <a:p>
            <a:pPr marL="0" marR="0" algn="r" rtl="1">
              <a:lnSpc>
                <a:spcPct val="150000"/>
              </a:lnSpc>
              <a:spcAft>
                <a:spcPts val="800"/>
              </a:spcAft>
            </a:pPr>
            <a:r>
              <a:rPr lang="fa-IR" sz="2400" dirty="0">
                <a:effectLst/>
                <a:latin typeface="Arial" panose="020B0604020202020204" pitchFamily="34" charset="0"/>
                <a:ea typeface="Calibri" panose="020F0502020204030204" pitchFamily="34" charset="0"/>
              </a:rPr>
              <a:t>4</a:t>
            </a:r>
            <a:r>
              <a:rPr lang="ar-SA" sz="2400" dirty="0">
                <a:effectLst/>
                <a:latin typeface="Arial" panose="020B0604020202020204" pitchFamily="34" charset="0"/>
                <a:ea typeface="Calibri" panose="020F0502020204030204" pitchFamily="34" charset="0"/>
              </a:rPr>
              <a:t>- اقتصاد اطلاعات همچنين شامل تجهيزات و تسهيلات فيزيكي براي توليد و پردازش اطلاعات نيز مي شود</a:t>
            </a:r>
            <a:r>
              <a:rPr lang="en-US"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اگرچه اين تجهيزات خارج از محدودة اقتصاد اطلاعات توليد شوند از جمله اين ابزارهاي فيزيكي مي توان به رايانه ها، تجهيزات ارتباطي، بازارهاي بورس و نرم افزارهاي تحليل مالي اشاره كرد.</a:t>
            </a:r>
            <a:endParaRPr lang="en-US" sz="2400" dirty="0">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5- علاوه بر اين اقتصاد اطلاعات شامل افراد درگير توليد و توزيع اطلاعات نيزمی شود.</a:t>
            </a:r>
            <a:endParaRPr lang="en-US" sz="2400" dirty="0">
              <a:effectLst/>
              <a:latin typeface="Arial" panose="020B0604020202020204" pitchFamily="34" charset="0"/>
              <a:ea typeface="Calibri" panose="020F0502020204030204" pitchFamily="34" charset="0"/>
            </a:endParaRPr>
          </a:p>
          <a:p>
            <a:pPr marL="0" marR="0" algn="r" rtl="1">
              <a:lnSpc>
                <a:spcPct val="150000"/>
              </a:lnSpc>
              <a:spcAft>
                <a:spcPts val="800"/>
              </a:spcAft>
            </a:pPr>
            <a:r>
              <a:rPr lang="ar-SA" sz="2400" dirty="0">
                <a:effectLst/>
                <a:latin typeface="Arial" panose="020B0604020202020204" pitchFamily="34" charset="0"/>
                <a:ea typeface="Calibri" panose="020F0502020204030204" pitchFamily="34" charset="0"/>
              </a:rPr>
              <a:t>6- اطلاعات موجوديتي است كه نه ماده است و نه انرژي</a:t>
            </a:r>
            <a:r>
              <a:rPr lang="fa-IR"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ماده و انرژي فقط زماني مورد نياز است كه اطلاعات نياز به ذخيره سازي و انتقال دارد</a:t>
            </a:r>
            <a:r>
              <a:rPr lang="en-US" sz="2400" dirty="0">
                <a:effectLst/>
                <a:latin typeface="Arial" panose="020B0604020202020204" pitchFamily="34" charset="0"/>
                <a:ea typeface="Calibri" panose="020F0502020204030204" pitchFamily="34" charset="0"/>
              </a:rPr>
              <a:t>. </a:t>
            </a:r>
            <a:r>
              <a:rPr lang="ar-SA" sz="2400" dirty="0">
                <a:effectLst/>
                <a:latin typeface="Arial" panose="020B0604020202020204" pitchFamily="34" charset="0"/>
                <a:ea typeface="Calibri" panose="020F0502020204030204" pitchFamily="34" charset="0"/>
              </a:rPr>
              <a:t>با پيشرفت فناوري اطلاعات روش هاي ذخيره و انتقال اطلاعات از ماده و انرژي كمتري استفاده مي كنند</a:t>
            </a:r>
            <a:r>
              <a:rPr lang="en-US" sz="2400" dirty="0">
                <a:effectLst/>
                <a:latin typeface="Arial" panose="020B0604020202020204" pitchFamily="34" charset="0"/>
                <a:ea typeface="Calibri" panose="020F0502020204030204" pitchFamily="34" charset="0"/>
              </a:rPr>
              <a:t>.</a:t>
            </a:r>
            <a:endParaRPr lang="en-US" sz="2400" dirty="0">
              <a:latin typeface="Arial" panose="020B0604020202020204" pitchFamily="34" charset="0"/>
            </a:endParaRPr>
          </a:p>
        </p:txBody>
      </p:sp>
    </p:spTree>
    <p:extLst>
      <p:ext uri="{BB962C8B-B14F-4D97-AF65-F5344CB8AC3E}">
        <p14:creationId xmlns:p14="http://schemas.microsoft.com/office/powerpoint/2010/main" val="4268165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70B25-AB7F-1BD4-E0B1-CE7461587110}"/>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98D4C0F5-BADE-BDF1-264B-16945AFB9EAA}"/>
              </a:ext>
            </a:extLst>
          </p:cNvPr>
          <p:cNvSpPr>
            <a:spLocks noGrp="1"/>
          </p:cNvSpPr>
          <p:nvPr>
            <p:ph idx="1"/>
          </p:nvPr>
        </p:nvSpPr>
        <p:spPr/>
        <p:txBody>
          <a:bodyPr/>
          <a:lstStyle/>
          <a:p>
            <a:pPr marL="0" marR="0" indent="457200" algn="just" rtl="1">
              <a:lnSpc>
                <a:spcPct val="115000"/>
              </a:lnSpc>
              <a:spcBef>
                <a:spcPts val="600"/>
              </a:spcBef>
              <a:spcAft>
                <a:spcPts val="600"/>
              </a:spcAft>
            </a:pPr>
            <a:r>
              <a:rPr lang="fa-IR" sz="2400" dirty="0">
                <a:effectLst/>
                <a:latin typeface="Calibri" panose="020F0502020204030204" pitchFamily="34" charset="0"/>
                <a:ea typeface="B Nazanin"/>
              </a:rPr>
              <a:t>اقتصاد اطلاعات برسه بخش تمرکز دارد:</a:t>
            </a:r>
            <a:endParaRPr lang="en-US" sz="2400" dirty="0">
              <a:effectLst/>
              <a:latin typeface="B Nazanin"/>
              <a:ea typeface="B Nazanin"/>
            </a:endParaRPr>
          </a:p>
          <a:p>
            <a:pPr marL="342900" marR="0" lvl="0" indent="-342900" algn="just" rtl="1">
              <a:lnSpc>
                <a:spcPct val="115000"/>
              </a:lnSpc>
              <a:spcBef>
                <a:spcPts val="600"/>
              </a:spcBef>
              <a:spcAft>
                <a:spcPts val="600"/>
              </a:spcAft>
              <a:buFont typeface="+mj-lt"/>
              <a:buAutoNum type="arabicPeriod"/>
            </a:pPr>
            <a:r>
              <a:rPr lang="ar-SA" sz="2400" dirty="0">
                <a:solidFill>
                  <a:srgbClr val="000000"/>
                </a:solidFill>
                <a:effectLst/>
                <a:latin typeface="Times New Roman" panose="02020603050405020304" pitchFamily="18" charset="0"/>
                <a:ea typeface="Times New Roman" panose="02020603050405020304" pitchFamily="18" charset="0"/>
              </a:rPr>
              <a:t>بررسی نامتقارن‌های اطلاعاتی: که در این بخش به بررسی تصمیماتی که بواسطه آن معاملاتی که در یک بخش اطلاعاتی بیشتر یا بهتر از بخش دیگر است، سر و کار دارد .</a:t>
            </a:r>
            <a:endParaRPr lang="en-US" sz="2400" dirty="0">
              <a:effectLst/>
              <a:latin typeface="B Nazanin"/>
              <a:ea typeface="B Nazanin"/>
            </a:endParaRPr>
          </a:p>
          <a:p>
            <a:pPr marL="342900" marR="0" lvl="0" indent="-342900" algn="just" rtl="1">
              <a:lnSpc>
                <a:spcPct val="115000"/>
              </a:lnSpc>
              <a:spcBef>
                <a:spcPts val="600"/>
              </a:spcBef>
              <a:spcAft>
                <a:spcPts val="600"/>
              </a:spcAft>
              <a:buFont typeface="+mj-lt"/>
              <a:buAutoNum type="arabicPeriod"/>
            </a:pPr>
            <a:r>
              <a:rPr lang="ar-SA" sz="2400" dirty="0">
                <a:solidFill>
                  <a:srgbClr val="000000"/>
                </a:solidFill>
                <a:effectLst/>
                <a:latin typeface="Times New Roman" panose="02020603050405020304" pitchFamily="18" charset="0"/>
                <a:ea typeface="Times New Roman" panose="02020603050405020304" pitchFamily="18" charset="0"/>
              </a:rPr>
              <a:t>اقتصاد کالای اطلاعاتی: در این مورد خاطر نشان</a:t>
            </a:r>
            <a:r>
              <a:rPr lang="en-US" sz="2400" dirty="0">
                <a:solidFill>
                  <a:srgbClr val="000000"/>
                </a:solidFill>
                <a:effectLst/>
                <a:latin typeface="Times New Roman" panose="02020603050405020304" pitchFamily="18" charset="0"/>
                <a:ea typeface="Times New Roman" panose="02020603050405020304" pitchFamily="18" charset="0"/>
                <a:cs typeface="B Nazanin"/>
              </a:rPr>
              <a:t>‌</a:t>
            </a:r>
            <a:r>
              <a:rPr lang="ar-SA" sz="2400" dirty="0">
                <a:solidFill>
                  <a:srgbClr val="000000"/>
                </a:solidFill>
                <a:effectLst/>
                <a:latin typeface="Times New Roman" panose="02020603050405020304" pitchFamily="18" charset="0"/>
                <a:ea typeface="Times New Roman" panose="02020603050405020304" pitchFamily="18" charset="0"/>
              </a:rPr>
              <a:t> می‌شود خرید و فروش اطلاعات همانند خرید و فروش کالای معمولی نیست، اطلاعات کالای غیر رقابتی است.</a:t>
            </a:r>
            <a:endParaRPr lang="en-US" sz="2400" dirty="0">
              <a:effectLst/>
              <a:latin typeface="B Nazanin"/>
              <a:ea typeface="B Nazanin"/>
            </a:endParaRPr>
          </a:p>
          <a:p>
            <a:endParaRPr lang="en-US" dirty="0"/>
          </a:p>
        </p:txBody>
      </p:sp>
    </p:spTree>
    <p:extLst>
      <p:ext uri="{BB962C8B-B14F-4D97-AF65-F5344CB8AC3E}">
        <p14:creationId xmlns:p14="http://schemas.microsoft.com/office/powerpoint/2010/main" val="3246787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AF3F-6C95-C85F-28DF-839811B41668}"/>
              </a:ext>
            </a:extLst>
          </p:cNvPr>
          <p:cNvSpPr>
            <a:spLocks noGrp="1"/>
          </p:cNvSpPr>
          <p:nvPr>
            <p:ph type="title"/>
          </p:nvPr>
        </p:nvSpPr>
        <p:spPr/>
        <p:txBody>
          <a:bodyPr/>
          <a:lstStyle/>
          <a:p>
            <a:pPr algn="r"/>
            <a:r>
              <a:rPr lang="fa-IR" b="1" dirty="0"/>
              <a:t>اقتصاد اطلاعات</a:t>
            </a:r>
            <a:endParaRPr lang="en-US" dirty="0"/>
          </a:p>
        </p:txBody>
      </p:sp>
      <p:sp>
        <p:nvSpPr>
          <p:cNvPr id="3" name="Content Placeholder 2">
            <a:extLst>
              <a:ext uri="{FF2B5EF4-FFF2-40B4-BE49-F238E27FC236}">
                <a16:creationId xmlns:a16="http://schemas.microsoft.com/office/drawing/2014/main" id="{649C3EB8-9E2B-5A1F-9CC2-B8828D13BFA2}"/>
              </a:ext>
            </a:extLst>
          </p:cNvPr>
          <p:cNvSpPr>
            <a:spLocks noGrp="1"/>
          </p:cNvSpPr>
          <p:nvPr>
            <p:ph idx="1"/>
          </p:nvPr>
        </p:nvSpPr>
        <p:spPr/>
        <p:txBody>
          <a:bodyPr>
            <a:normAutofit/>
          </a:bodyPr>
          <a:lstStyle/>
          <a:p>
            <a:pPr marL="0" indent="0">
              <a:buNone/>
            </a:pPr>
            <a:r>
              <a:rPr lang="fa-IR" sz="2400" dirty="0">
                <a:solidFill>
                  <a:srgbClr val="000000"/>
                </a:solidFill>
                <a:effectLst/>
                <a:latin typeface="Arial" panose="020B0604020202020204" pitchFamily="34" charset="0"/>
                <a:ea typeface="Times New Roman" panose="02020603050405020304" pitchFamily="18" charset="0"/>
              </a:rPr>
              <a:t>3- </a:t>
            </a:r>
            <a:r>
              <a:rPr lang="ar-SA" sz="2400" dirty="0">
                <a:solidFill>
                  <a:srgbClr val="000000"/>
                </a:solidFill>
                <a:effectLst/>
                <a:latin typeface="Arial" panose="020B0604020202020204" pitchFamily="34" charset="0"/>
                <a:ea typeface="Times New Roman" panose="02020603050405020304" pitchFamily="18" charset="0"/>
              </a:rPr>
              <a:t>فن آوری اطلاعات: اقتصاد اطلاعات مطالعه و بررسی تولید، توزیع، بازاریابی، قیمت گذاری، فروش، مصرف و کلیه درآمدهایی است که به طور مستقیم یا غیر مستقیم از طریق تولید، انتشار، فروش، ذخیره، پردازش و دسترسی به اطلاعات حاصل</a:t>
            </a:r>
            <a:r>
              <a:rPr lang="en-US" sz="2400" dirty="0">
                <a:solidFill>
                  <a:srgbClr val="000000"/>
                </a:solidFill>
                <a:effectLst/>
                <a:latin typeface="Arial" panose="020B0604020202020204" pitchFamily="34" charset="0"/>
                <a:ea typeface="Times New Roman" panose="02020603050405020304" pitchFamily="18" charset="0"/>
              </a:rPr>
              <a:t>‌</a:t>
            </a:r>
            <a:r>
              <a:rPr lang="ar-SA" sz="2400" dirty="0">
                <a:solidFill>
                  <a:srgbClr val="000000"/>
                </a:solidFill>
                <a:effectLst/>
                <a:latin typeface="Arial" panose="020B0604020202020204" pitchFamily="34" charset="0"/>
                <a:ea typeface="Times New Roman" panose="02020603050405020304" pitchFamily="18" charset="0"/>
              </a:rPr>
              <a:t> می‌شود</a:t>
            </a:r>
            <a:r>
              <a:rPr lang="fa-IR" sz="2400" dirty="0">
                <a:solidFill>
                  <a:srgbClr val="000000"/>
                </a:solidFill>
                <a:effectLst/>
                <a:latin typeface="Arial" panose="020B0604020202020204" pitchFamily="34" charset="0"/>
                <a:ea typeface="Times New Roman" panose="02020603050405020304" pitchFamily="18" charset="0"/>
              </a:rPr>
              <a:t>.</a:t>
            </a:r>
            <a:r>
              <a:rPr lang="ar-SA" sz="2400" dirty="0">
                <a:solidFill>
                  <a:srgbClr val="000000"/>
                </a:solidFill>
                <a:effectLst/>
                <a:latin typeface="Arial" panose="020B0604020202020204" pitchFamily="34" charset="0"/>
                <a:ea typeface="Times New Roman" panose="02020603050405020304" pitchFamily="18" charset="0"/>
              </a:rPr>
              <a:t> </a:t>
            </a:r>
            <a:endParaRPr lang="en-US" sz="2400" dirty="0">
              <a:latin typeface="Arial" panose="020B0604020202020204" pitchFamily="34" charset="0"/>
            </a:endParaRPr>
          </a:p>
        </p:txBody>
      </p:sp>
    </p:spTree>
    <p:extLst>
      <p:ext uri="{BB962C8B-B14F-4D97-AF65-F5344CB8AC3E}">
        <p14:creationId xmlns:p14="http://schemas.microsoft.com/office/powerpoint/2010/main" val="25661745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25290"/>
          </a:xfrm>
        </p:spPr>
        <p:txBody>
          <a:bodyPr>
            <a:normAutofit fontScale="90000"/>
          </a:bodyPr>
          <a:lstStyle/>
          <a:p>
            <a:pPr algn="r"/>
            <a:r>
              <a:rPr lang="fa-IR" sz="4000" b="1" dirty="0"/>
              <a:t>نتیجه گیری</a:t>
            </a:r>
            <a:br>
              <a:rPr lang="fa-IR" dirty="0"/>
            </a:br>
            <a:endParaRPr lang="fa-IR" dirty="0"/>
          </a:p>
        </p:txBody>
      </p:sp>
      <p:sp>
        <p:nvSpPr>
          <p:cNvPr id="3" name="Content Placeholder 2"/>
          <p:cNvSpPr>
            <a:spLocks noGrp="1"/>
          </p:cNvSpPr>
          <p:nvPr>
            <p:ph idx="1"/>
          </p:nvPr>
        </p:nvSpPr>
        <p:spPr>
          <a:xfrm>
            <a:off x="1750741" y="1169894"/>
            <a:ext cx="9753871" cy="5997388"/>
          </a:xfrm>
        </p:spPr>
        <p:txBody>
          <a:bodyPr>
            <a:noAutofit/>
          </a:bodyPr>
          <a:lstStyle/>
          <a:p>
            <a:pPr algn="just"/>
            <a:endParaRPr lang="fa-IR" sz="2000" dirty="0"/>
          </a:p>
          <a:p>
            <a:pPr algn="just"/>
            <a:r>
              <a:rPr lang="fa-IR" sz="2400" dirty="0"/>
              <a:t>با توجه به  تحولات مرتبط با رسانه های جمعی و تغییر در نحوه دسترسی به اطلاعات و ویژگی های خاص کالای اطلاعاتی تنها رویکردی که می تواند در زمینه اقتصاد اطلاعات پویا، کارا و اثربخش باشد رویکرد ارزش اطلاعات است.</a:t>
            </a:r>
          </a:p>
        </p:txBody>
      </p:sp>
    </p:spTree>
    <p:extLst>
      <p:ext uri="{BB962C8B-B14F-4D97-AF65-F5344CB8AC3E}">
        <p14:creationId xmlns:p14="http://schemas.microsoft.com/office/powerpoint/2010/main" val="3085231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6547BFC-8560-0D23-37B1-3141CCB8ACA0}"/>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50942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اقتصاد اطلاعات</a:t>
            </a:r>
          </a:p>
        </p:txBody>
      </p:sp>
      <p:sp>
        <p:nvSpPr>
          <p:cNvPr id="3" name="Content Placeholder 2"/>
          <p:cNvSpPr>
            <a:spLocks noGrp="1"/>
          </p:cNvSpPr>
          <p:nvPr>
            <p:ph idx="1"/>
          </p:nvPr>
        </p:nvSpPr>
        <p:spPr>
          <a:xfrm>
            <a:off x="2500002" y="1408771"/>
            <a:ext cx="8915400" cy="3777622"/>
          </a:xfrm>
        </p:spPr>
        <p:txBody>
          <a:bodyPr>
            <a:noAutofit/>
          </a:bodyPr>
          <a:lstStyle/>
          <a:p>
            <a:pPr algn="just"/>
            <a:r>
              <a:rPr lang="fa-IR" sz="2400" dirty="0"/>
              <a:t>قدیمی ترین مقاله نمایه شده اقتصاد اطلاعات در </a:t>
            </a:r>
            <a:r>
              <a:rPr lang="en-US" sz="2400" dirty="0"/>
              <a:t>ISI</a:t>
            </a:r>
            <a:r>
              <a:rPr lang="fa-IR" sz="2400" dirty="0"/>
              <a:t> مربوط به سال 1975 است. یافته ها نشان می دهد که بین سال های 1979-1975 چهار مقاله نمایه شده است که در مورد منابع اطلاعات و تغییر اقتصاد در کشورهای مختلف است. از دهه هشتاد تعداد مقالات نمایه شده در حوزه اقتصاد اطلاعات افزایش یافته است. در سال 1980 تعداد 49 مقاله در حوزه اقتصاد اطلاعات نمایه شده است.</a:t>
            </a:r>
          </a:p>
          <a:p>
            <a:r>
              <a:rPr lang="fa-IR" sz="2400" dirty="0"/>
              <a:t>بر اساس اطلاعات بازیابی شده از </a:t>
            </a:r>
            <a:r>
              <a:rPr lang="en-US" sz="2400" dirty="0"/>
              <a:t>ISI </a:t>
            </a:r>
            <a:r>
              <a:rPr lang="fa-IR" sz="2400" dirty="0"/>
              <a:t> بیشترین مقالات مربوط به ایالات متحده آمریکا می باشد.</a:t>
            </a:r>
          </a:p>
        </p:txBody>
      </p:sp>
    </p:spTree>
    <p:extLst>
      <p:ext uri="{BB962C8B-B14F-4D97-AF65-F5344CB8AC3E}">
        <p14:creationId xmlns:p14="http://schemas.microsoft.com/office/powerpoint/2010/main" val="83831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223" y="188259"/>
            <a:ext cx="13845989" cy="6165059"/>
          </a:xfrm>
          <a:prstGeom prst="rect">
            <a:avLst/>
          </a:prstGeom>
        </p:spPr>
      </p:pic>
    </p:spTree>
    <p:extLst>
      <p:ext uri="{BB962C8B-B14F-4D97-AF65-F5344CB8AC3E}">
        <p14:creationId xmlns:p14="http://schemas.microsoft.com/office/powerpoint/2010/main" val="1125229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6492043"/>
              </p:ext>
            </p:extLst>
          </p:nvPr>
        </p:nvGraphicFramePr>
        <p:xfrm>
          <a:off x="1069675" y="405442"/>
          <a:ext cx="10434938" cy="60298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6974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5B1E0-62CD-F690-79E2-543C61D6A18E}"/>
              </a:ext>
            </a:extLst>
          </p:cNvPr>
          <p:cNvSpPr>
            <a:spLocks noGrp="1"/>
          </p:cNvSpPr>
          <p:nvPr>
            <p:ph type="title"/>
          </p:nvPr>
        </p:nvSpPr>
        <p:spPr/>
        <p:txBody>
          <a:bodyPr/>
          <a:lstStyle/>
          <a:p>
            <a:pPr algn="r"/>
            <a:r>
              <a:rPr lang="fa-IR" b="1" dirty="0"/>
              <a:t>اهمیت اقتصاد اطلاعات درعصر نوین</a:t>
            </a:r>
            <a:endParaRPr lang="en-US" b="1" dirty="0"/>
          </a:p>
        </p:txBody>
      </p:sp>
      <p:sp>
        <p:nvSpPr>
          <p:cNvPr id="3" name="Content Placeholder 2">
            <a:extLst>
              <a:ext uri="{FF2B5EF4-FFF2-40B4-BE49-F238E27FC236}">
                <a16:creationId xmlns:a16="http://schemas.microsoft.com/office/drawing/2014/main" id="{792CB9E5-03BE-F3C1-8FF5-C57FF0309123}"/>
              </a:ext>
            </a:extLst>
          </p:cNvPr>
          <p:cNvSpPr>
            <a:spLocks noGrp="1"/>
          </p:cNvSpPr>
          <p:nvPr>
            <p:ph idx="1"/>
          </p:nvPr>
        </p:nvSpPr>
        <p:spPr/>
        <p:txBody>
          <a:bodyPr/>
          <a:lstStyle/>
          <a:p>
            <a:r>
              <a:rPr lang="fa-IR" sz="2400" dirty="0"/>
              <a:t>افزایش سهم اطلاعات و کالای اطلاعاتی در تولید ناخالص ملی در سطح جهان </a:t>
            </a:r>
          </a:p>
          <a:p>
            <a:r>
              <a:rPr lang="fa-IR" sz="2400" dirty="0"/>
              <a:t>افزایش تولیدات علمی در جهان و افزایش سهم تجارت الکترونیکی</a:t>
            </a:r>
          </a:p>
          <a:p>
            <a:r>
              <a:rPr lang="fa-IR" sz="2400" dirty="0"/>
              <a:t>ایجاد پارادایم های نوین در حوزه اقتصاد اطلاعات با شکل گیری فناوریهای نوین </a:t>
            </a:r>
          </a:p>
          <a:p>
            <a:r>
              <a:rPr lang="fa-IR" sz="2400" dirty="0"/>
              <a:t>ایجاد دروس مرتبط با اقتصاد اطلاعات در رشته های مختلف در کشور</a:t>
            </a:r>
            <a:endParaRPr lang="en-US" sz="2400" dirty="0"/>
          </a:p>
          <a:p>
            <a:endParaRPr lang="en-US" dirty="0"/>
          </a:p>
        </p:txBody>
      </p:sp>
    </p:spTree>
    <p:extLst>
      <p:ext uri="{BB962C8B-B14F-4D97-AF65-F5344CB8AC3E}">
        <p14:creationId xmlns:p14="http://schemas.microsoft.com/office/powerpoint/2010/main" val="2927921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AC3F-CAA4-1643-1D00-F061F6A0BF32}"/>
              </a:ext>
            </a:extLst>
          </p:cNvPr>
          <p:cNvSpPr>
            <a:spLocks noGrp="1"/>
          </p:cNvSpPr>
          <p:nvPr>
            <p:ph type="title"/>
          </p:nvPr>
        </p:nvSpPr>
        <p:spPr/>
        <p:txBody>
          <a:bodyPr/>
          <a:lstStyle/>
          <a:p>
            <a:pPr algn="r"/>
            <a:r>
              <a:rPr lang="fa-IR" b="1" dirty="0"/>
              <a:t>علت مطالعه اقتصاد اطلاعات</a:t>
            </a:r>
            <a:br>
              <a:rPr lang="fa-IR" b="1" dirty="0"/>
            </a:br>
            <a:endParaRPr lang="en-US" b="1" dirty="0"/>
          </a:p>
        </p:txBody>
      </p:sp>
      <p:sp>
        <p:nvSpPr>
          <p:cNvPr id="3" name="Content Placeholder 2">
            <a:extLst>
              <a:ext uri="{FF2B5EF4-FFF2-40B4-BE49-F238E27FC236}">
                <a16:creationId xmlns:a16="http://schemas.microsoft.com/office/drawing/2014/main" id="{A753AB8C-D08C-2750-83E6-4A5259C0B4AC}"/>
              </a:ext>
            </a:extLst>
          </p:cNvPr>
          <p:cNvSpPr>
            <a:spLocks noGrp="1"/>
          </p:cNvSpPr>
          <p:nvPr>
            <p:ph idx="1"/>
          </p:nvPr>
        </p:nvSpPr>
        <p:spPr>
          <a:xfrm>
            <a:off x="2223452" y="1359653"/>
            <a:ext cx="8915400" cy="4138693"/>
          </a:xfrm>
        </p:spPr>
        <p:txBody>
          <a:bodyPr>
            <a:noAutofit/>
          </a:bodyPr>
          <a:lstStyle/>
          <a:p>
            <a:r>
              <a:rPr lang="fa-IR" sz="2400" dirty="0">
                <a:latin typeface="Arial" panose="020B0604020202020204" pitchFamily="34" charset="0"/>
              </a:rPr>
              <a:t>روشن است که اطلاعات و خصوصا اطلاعات علمی دارای خواصی است که آن را تولید پذیر، قابل ذخیره، قابل نسخه برداری مجدد و توزیع پذیر می کند و این ها خواصی هست که در علم اقتصاد برای کالاها قابل تعریف است و بنابر این اطلاعات کالای اقتصادی است که می توان آن را از این دیدگاه (اقتصادی) مورد بررسی، شرح و تفسیر قرار داد.</a:t>
            </a:r>
          </a:p>
          <a:p>
            <a:r>
              <a:rPr lang="fa-IR" sz="2400" dirty="0">
                <a:latin typeface="Arial" panose="020B0604020202020204" pitchFamily="34" charset="0"/>
              </a:rPr>
              <a:t>اطلاعات کالایی اقتصادی است که تمام شرایط بازار بر آن حکم فرما است و باید در این چارچوب مورد بررسی قرار گیرد.</a:t>
            </a:r>
            <a:endParaRPr lang="en-US" sz="2400" dirty="0">
              <a:latin typeface="Arial" panose="020B0604020202020204" pitchFamily="34" charset="0"/>
            </a:endParaRPr>
          </a:p>
          <a:p>
            <a:endParaRPr lang="en-US" sz="2400" dirty="0"/>
          </a:p>
        </p:txBody>
      </p:sp>
    </p:spTree>
    <p:extLst>
      <p:ext uri="{BB962C8B-B14F-4D97-AF65-F5344CB8AC3E}">
        <p14:creationId xmlns:p14="http://schemas.microsoft.com/office/powerpoint/2010/main" val="18258026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4540</TotalTime>
  <Words>3626</Words>
  <Application>Microsoft Office PowerPoint</Application>
  <PresentationFormat>Widescreen</PresentationFormat>
  <Paragraphs>137</Paragraphs>
  <Slides>47</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47</vt:i4>
      </vt:variant>
    </vt:vector>
  </HeadingPairs>
  <TitlesOfParts>
    <vt:vector size="58" baseType="lpstr">
      <vt:lpstr>Calibri Light</vt:lpstr>
      <vt:lpstr>Arial</vt:lpstr>
      <vt:lpstr>Times New Roman</vt:lpstr>
      <vt:lpstr>B Nazanin</vt:lpstr>
      <vt:lpstr>Calibri</vt:lpstr>
      <vt:lpstr>Nunito Sans SemiBold</vt:lpstr>
      <vt:lpstr>Wingdings 3</vt:lpstr>
      <vt:lpstr>Century Gothic</vt:lpstr>
      <vt:lpstr>Wingdings</vt:lpstr>
      <vt:lpstr>Wisp</vt:lpstr>
      <vt:lpstr>Custom Design</vt:lpstr>
      <vt:lpstr>PowerPoint Presentation</vt:lpstr>
      <vt:lpstr>اقتصاد اطلاعات</vt:lpstr>
      <vt:lpstr>مقدمه</vt:lpstr>
      <vt:lpstr>مقدمه </vt:lpstr>
      <vt:lpstr>اقتصاد اطلاعات</vt:lpstr>
      <vt:lpstr>PowerPoint Presentation</vt:lpstr>
      <vt:lpstr>PowerPoint Presentation</vt:lpstr>
      <vt:lpstr>اهمیت اقتصاد اطلاعات درعصر نوین</vt:lpstr>
      <vt:lpstr>علت مطالعه اقتصاد اطلاعات </vt:lpstr>
      <vt:lpstr>علت مطالعه اقتصاد اطلاعات</vt:lpstr>
      <vt:lpstr>  علم اقتصاد </vt:lpstr>
      <vt:lpstr>علم اقتصاد</vt:lpstr>
      <vt:lpstr>علم</vt:lpstr>
      <vt:lpstr>دانش</vt:lpstr>
      <vt:lpstr>دانش</vt:lpstr>
      <vt:lpstr>اطلاعات</vt:lpstr>
      <vt:lpstr>اطلاعات</vt:lpstr>
      <vt:lpstr>ویژگی های اطلاعات به عنوان کالا</vt:lpstr>
      <vt:lpstr>ارزش گذاری اطلاعات</vt:lpstr>
      <vt:lpstr>ارزش گذاری اطلاعات</vt:lpstr>
      <vt:lpstr>جامعه اطلاعاتی</vt:lpstr>
      <vt:lpstr>جامعه اطلاعاتی</vt:lpstr>
      <vt:lpstr>عدم تقارن اطلاعاتی</vt:lpstr>
      <vt:lpstr>عدم تقارن اطلاعاتی</vt:lpstr>
      <vt:lpstr>عدم تقارن اطلاعاتی</vt:lpstr>
      <vt:lpstr>انواع اطلاعات نامتقارن</vt:lpstr>
      <vt:lpstr>انواع اطلاعات نامتقارن</vt:lpstr>
      <vt:lpstr> راه حل مشکل اطلاعات نامتقارن </vt:lpstr>
      <vt:lpstr> راه حل مشکل اطلاعات نامتقارن </vt:lpstr>
      <vt:lpstr>انقلاب اطلاعات </vt:lpstr>
      <vt:lpstr>انقلاب اطلاعات</vt:lpstr>
      <vt:lpstr>اقتصاد اطلاعات</vt:lpstr>
      <vt:lpstr>اقتصاد اطلاعات</vt:lpstr>
      <vt:lpstr>اقتصاد اطلاعات</vt:lpstr>
      <vt:lpstr>اقتصاد اطلاعات</vt:lpstr>
      <vt:lpstr>اقتصاد اطلاعات</vt:lpstr>
      <vt:lpstr>اقتصاد اطلاعات</vt:lpstr>
      <vt:lpstr>اقتصاد اطلاعات</vt:lpstr>
      <vt:lpstr>اقتصاد اطلاعات</vt:lpstr>
      <vt:lpstr>پیدایش رشته اقتصاد اطلاعات</vt:lpstr>
      <vt:lpstr>اقتصاد اطلاعات</vt:lpstr>
      <vt:lpstr> ویژگی اقتصاد اطلاعات</vt:lpstr>
      <vt:lpstr> ویژگی اقتصاد اطلاعات</vt:lpstr>
      <vt:lpstr>اقتصاد اطلاعات</vt:lpstr>
      <vt:lpstr>اقتصاد اطلاعات</vt:lpstr>
      <vt:lpstr>نتیجه گیری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Imani</dc:creator>
  <cp:lastModifiedBy>zahra mehman</cp:lastModifiedBy>
  <cp:revision>381</cp:revision>
  <dcterms:created xsi:type="dcterms:W3CDTF">2022-10-02T19:50:05Z</dcterms:created>
  <dcterms:modified xsi:type="dcterms:W3CDTF">2025-02-16T07:27:28Z</dcterms:modified>
</cp:coreProperties>
</file>